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 id="2147483800" r:id="rId6"/>
    <p:sldMasterId id="2147483812" r:id="rId7"/>
    <p:sldMasterId id="2147483843" r:id="rId8"/>
  </p:sldMasterIdLst>
  <p:notesMasterIdLst>
    <p:notesMasterId r:id="rId59"/>
  </p:notesMasterIdLst>
  <p:sldIdLst>
    <p:sldId id="465" r:id="rId9"/>
    <p:sldId id="418" r:id="rId10"/>
    <p:sldId id="466" r:id="rId11"/>
    <p:sldId id="296" r:id="rId12"/>
    <p:sldId id="287" r:id="rId13"/>
    <p:sldId id="291" r:id="rId14"/>
    <p:sldId id="301" r:id="rId15"/>
    <p:sldId id="292" r:id="rId16"/>
    <p:sldId id="293" r:id="rId17"/>
    <p:sldId id="449" r:id="rId18"/>
    <p:sldId id="467" r:id="rId19"/>
    <p:sldId id="458" r:id="rId20"/>
    <p:sldId id="445" r:id="rId21"/>
    <p:sldId id="468" r:id="rId22"/>
    <p:sldId id="288" r:id="rId23"/>
    <p:sldId id="447" r:id="rId24"/>
    <p:sldId id="471" r:id="rId25"/>
    <p:sldId id="294" r:id="rId26"/>
    <p:sldId id="289" r:id="rId27"/>
    <p:sldId id="262" r:id="rId28"/>
    <p:sldId id="263" r:id="rId29"/>
    <p:sldId id="264" r:id="rId30"/>
    <p:sldId id="265" r:id="rId31"/>
    <p:sldId id="283" r:id="rId32"/>
    <p:sldId id="277" r:id="rId33"/>
    <p:sldId id="267" r:id="rId34"/>
    <p:sldId id="268" r:id="rId35"/>
    <p:sldId id="269" r:id="rId36"/>
    <p:sldId id="270" r:id="rId37"/>
    <p:sldId id="271" r:id="rId38"/>
    <p:sldId id="280" r:id="rId39"/>
    <p:sldId id="272" r:id="rId40"/>
    <p:sldId id="274" r:id="rId41"/>
    <p:sldId id="273" r:id="rId42"/>
    <p:sldId id="297" r:id="rId43"/>
    <p:sldId id="305" r:id="rId44"/>
    <p:sldId id="279" r:id="rId45"/>
    <p:sldId id="299" r:id="rId46"/>
    <p:sldId id="443" r:id="rId47"/>
    <p:sldId id="469" r:id="rId48"/>
    <p:sldId id="285" r:id="rId49"/>
    <p:sldId id="311" r:id="rId50"/>
    <p:sldId id="284" r:id="rId51"/>
    <p:sldId id="470" r:id="rId52"/>
    <p:sldId id="298" r:id="rId53"/>
    <p:sldId id="295" r:id="rId54"/>
    <p:sldId id="258" r:id="rId55"/>
    <p:sldId id="414" r:id="rId56"/>
    <p:sldId id="439" r:id="rId57"/>
    <p:sldId id="46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465"/>
          </p14:sldIdLst>
        </p14:section>
        <p14:section name="Presentation" id="{4B81BE2A-B99D-4E1E-BB9D-735D73F7397E}">
          <p14:sldIdLst>
            <p14:sldId id="418"/>
            <p14:sldId id="466"/>
            <p14:sldId id="296"/>
            <p14:sldId id="287"/>
            <p14:sldId id="291"/>
            <p14:sldId id="301"/>
            <p14:sldId id="292"/>
            <p14:sldId id="293"/>
            <p14:sldId id="449"/>
            <p14:sldId id="467"/>
            <p14:sldId id="458"/>
            <p14:sldId id="445"/>
            <p14:sldId id="468"/>
            <p14:sldId id="288"/>
            <p14:sldId id="447"/>
            <p14:sldId id="471"/>
            <p14:sldId id="294"/>
            <p14:sldId id="289"/>
            <p14:sldId id="262"/>
            <p14:sldId id="263"/>
            <p14:sldId id="264"/>
            <p14:sldId id="265"/>
            <p14:sldId id="283"/>
            <p14:sldId id="277"/>
            <p14:sldId id="267"/>
            <p14:sldId id="268"/>
            <p14:sldId id="269"/>
            <p14:sldId id="270"/>
            <p14:sldId id="271"/>
            <p14:sldId id="280"/>
            <p14:sldId id="272"/>
            <p14:sldId id="274"/>
            <p14:sldId id="273"/>
            <p14:sldId id="297"/>
            <p14:sldId id="305"/>
            <p14:sldId id="279"/>
            <p14:sldId id="299"/>
            <p14:sldId id="443"/>
            <p14:sldId id="469"/>
            <p14:sldId id="285"/>
            <p14:sldId id="311"/>
            <p14:sldId id="284"/>
            <p14:sldId id="470"/>
            <p14:sldId id="298"/>
            <p14:sldId id="295"/>
            <p14:sldId id="258"/>
            <p14:sldId id="414"/>
            <p14:sldId id="439"/>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4547DE-36E1-4F77-BCCC-23F2F010D2F0}" v="967" dt="2023-01-24T09:01:23.6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44367" autoAdjust="0"/>
  </p:normalViewPr>
  <p:slideViewPr>
    <p:cSldViewPr snapToGrid="0">
      <p:cViewPr varScale="1">
        <p:scale>
          <a:sx n="51" d="100"/>
          <a:sy n="51" d="100"/>
        </p:scale>
        <p:origin x="2076" y="66"/>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a:t>
            </a:fld>
            <a:endParaRPr lang="en-US"/>
          </a:p>
        </p:txBody>
      </p:sp>
    </p:spTree>
    <p:extLst>
      <p:ext uri="{BB962C8B-B14F-4D97-AF65-F5344CB8AC3E}">
        <p14:creationId xmlns:p14="http://schemas.microsoft.com/office/powerpoint/2010/main" val="749434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r>
              <a:rPr lang="en-US" sz="1400" b="0" dirty="0">
                <a:solidFill>
                  <a:schemeClr val="tx1"/>
                </a:solidFill>
                <a:latin typeface="+mn-lt"/>
              </a:rPr>
              <a:t>Source: https://query.prod.cms.rt.microsoft.com/cms/api/am/binary/RE4q70G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1442914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role-based certifications have to do with the job,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Not with the product. And when you pause and think about it, this makes a lot more sense for your career and your employer. You should have whole solutions experience, not narrow halfway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Microsoft has a new career paths portal to identify your current or goal path and the certifications associated with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435322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So, last question. You’re wondering, with a pandemic, and hurricanes, and between all my hiding under the safety of the covers, how do I take a Microsoft Certification Exam? What testing center is even open this week?</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they expanded this offering’s availability because many testing centers closed during the pandemic. It’s a live proctored exam, which means you’re taking the exam at your home or office, with someone actively watching you via a webcam and listening to you via your computer.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took three online proctored exams since the pandemic started. Each time I took an exam, new security requirements were added that became stricter, as they looking for more things. My wife took an exam through Pearson in her field (in October 2022) and there were slightly different security and anti-cheating requirements too.</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hair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endParaRPr lang="en-US" sz="1200" b="0" dirty="0">
              <a:solidFill>
                <a:schemeClr val="tx1"/>
              </a:solidFill>
              <a:latin typeface="+mn-lt"/>
            </a:endParaRP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default web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2953572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in 2020 I took the DP-300 and DP-900 beta exams, and it’s been nearly two months and I still don’t know whether I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1158240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dirty="0">
                <a:solidFill>
                  <a:srgbClr val="2F2F2F"/>
                </a:solidFill>
                <a:effectLst/>
                <a:latin typeface="Segoe UI" panose="020B0502040204020203" pitchFamily="34" charset="0"/>
              </a:rPr>
            </a:br>
            <a:r>
              <a:rPr lang="en-US" b="0" dirty="0">
                <a:solidFill>
                  <a:srgbClr val="2F2F2F"/>
                </a:solidFill>
                <a:effectLst/>
                <a:latin typeface="Segoe UI" panose="020B0502040204020203" pitchFamily="34" charset="0"/>
              </a:rPr>
              <a:t>If you need to, you can take the assessment multiple times before the certification expiration date. There’s a 24-hour waiting period after the first attempt, but there’s no waiting period for any subsequent attempts.</a:t>
            </a:r>
          </a:p>
          <a:p>
            <a:endParaRPr lang="en-US" sz="1200" b="0" dirty="0">
              <a:solidFill>
                <a:srgbClr val="2F2F2F"/>
              </a:solidFill>
              <a:effectLst/>
              <a:latin typeface="Segoe UI" panose="020B0502040204020203" pitchFamily="34" charset="0"/>
            </a:endParaRPr>
          </a:p>
          <a:p>
            <a:r>
              <a:rPr lang="en-US" sz="1200" b="0" dirty="0">
                <a:solidFill>
                  <a:srgbClr val="2F2F2F"/>
                </a:solidFill>
                <a:effectLst/>
                <a:latin typeface="Segoe UI" panose="020B0502040204020203" pitchFamily="34" charset="0"/>
              </a:rPr>
              <a:t>I renewed my Azure Database Administrator cert with a short online assessment, free, and on-demand.</a:t>
            </a:r>
          </a:p>
        </p:txBody>
      </p:sp>
      <p:sp>
        <p:nvSpPr>
          <p:cNvPr id="4" name="Slide Number Placeholder 3"/>
          <p:cNvSpPr>
            <a:spLocks noGrp="1"/>
          </p:cNvSpPr>
          <p:nvPr>
            <p:ph type="sldNum" sz="quarter" idx="10"/>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900679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1343130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for AZ-900, the Azure Fundamentals exam. Highly recommend it by the way, for every professional, every consultant, every manager who works with Azure technologies. There are hours of free interactive training with review quizzes on the website. </a:t>
            </a:r>
          </a:p>
          <a:p>
            <a:endParaRPr lang="en-US" dirty="0"/>
          </a:p>
          <a:p>
            <a:r>
              <a:rPr lang="en-US" dirty="0"/>
              <a:t>That’s not all. In addition to the training modules in Learn for self-guided study and hands-on experience, Microsoft has more resources…</a:t>
            </a:r>
          </a:p>
        </p:txBody>
      </p:sp>
      <p:sp>
        <p:nvSpPr>
          <p:cNvPr id="4" name="Slide Number Placeholder 3"/>
          <p:cNvSpPr>
            <a:spLocks noGrp="1"/>
          </p:cNvSpPr>
          <p:nvPr>
            <p:ph type="sldNum" sz="quarter" idx="5"/>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385039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exams are offering in-browser remote connections to azure </a:t>
            </a:r>
            <a:r>
              <a:rPr lang="en-US" dirty="0" err="1"/>
              <a:t>Azure</a:t>
            </a:r>
            <a:r>
              <a:rPr lang="en-US" dirty="0"/>
              <a:t> resources that live for up to four hours for you to get actual hands-on experience, completely for free. </a:t>
            </a:r>
          </a:p>
          <a:p>
            <a:r>
              <a:rPr lang="en-US" dirty="0"/>
              <a:t>&lt;click&gt;</a:t>
            </a:r>
          </a:p>
          <a:p>
            <a:r>
              <a:rPr lang="en-US" sz="1200" dirty="0"/>
              <a:t>The demonstration sandbox which mimics the exam look and feeling and lets you see the different types of questions in a website. You’ll see how the interface works for multiple choice, multiple select, drag and drop, build order lists, how exhibits work, and more. Use this demonstration of the questions to increase your familiarity and confidence going into the exam, especially if it is your first time taking a Microsoft certification exam. </a:t>
            </a:r>
          </a:p>
          <a:p>
            <a:r>
              <a:rPr lang="en-US" sz="1200" dirty="0"/>
              <a:t>&lt;click&gt;</a:t>
            </a:r>
          </a:p>
          <a:p>
            <a:r>
              <a:rPr lang="en-US" sz="1200" dirty="0"/>
              <a:t>Finally, Microsoft is now providing free practice exams with realistic technical questions. These practice assessments, starting in January 2023 with SC-900 are rolling out this year and will include all the fundamentals level exams. </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546880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1751684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I want to talk a bit about the experience of writing a cert exam, and what you can learn from that. I feel this was valuable experience for me to learn as a test taker myself. </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20</a:t>
            </a:fld>
            <a:endParaRPr lang="en-US"/>
          </a:p>
        </p:txBody>
      </p:sp>
    </p:spTree>
    <p:extLst>
      <p:ext uri="{BB962C8B-B14F-4D97-AF65-F5344CB8AC3E}">
        <p14:creationId xmlns:p14="http://schemas.microsoft.com/office/powerpoint/2010/main" val="1694243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2</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 that doesn’t actually make sense.</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22</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&lt;click thru slide&gt;</a:t>
            </a:r>
          </a:p>
          <a:p>
            <a:pPr marL="0" indent="0">
              <a:buFont typeface="Arial" panose="020B0604020202020204" pitchFamily="34" charset="0"/>
              <a:buNone/>
            </a:pPr>
            <a:r>
              <a:rPr lang="en-US" b="0" dirty="0">
                <a:solidFill>
                  <a:schemeClr val="tx1"/>
                </a:solidFill>
                <a:latin typeface="+mn-lt"/>
              </a:rPr>
              <a:t>Now, 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r>
              <a:rPr lang="en-US" sz="1200" b="0" dirty="0">
                <a:solidFill>
                  <a:schemeClr val="tx1"/>
                </a:solidFill>
                <a:latin typeface="+mn-lt"/>
              </a:rPr>
              <a:t>Let’s talk about domain drift, it’s a real problem for item writers with complex questions.</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24</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a:p>
            <a:endParaRPr lang="en-US" dirty="0"/>
          </a:p>
          <a:p>
            <a:r>
              <a:rPr lang="en-US" dirty="0"/>
              <a:t>This is an important exercise for you to understand how questions were constructed, to recognize how these extra details were added as the question evolved, so that you can deconstruct the questions on a test.</a:t>
            </a:r>
          </a:p>
        </p:txBody>
      </p:sp>
      <p:sp>
        <p:nvSpPr>
          <p:cNvPr id="4" name="Slide Number Placeholder 3"/>
          <p:cNvSpPr>
            <a:spLocks noGrp="1"/>
          </p:cNvSpPr>
          <p:nvPr>
            <p:ph type="sldNum" sz="quarter" idx="5"/>
          </p:nvPr>
        </p:nvSpPr>
        <p:spPr/>
        <p:txBody>
          <a:bodyPr/>
          <a:lstStyle/>
          <a:p>
            <a:fld id="{966FAD78-1551-4070-85DE-2E0D872D5203}" type="slidenum">
              <a:rPr lang="en-US" smtClean="0"/>
              <a:t>36</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37</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Gandalf already owns </a:t>
            </a:r>
            <a:r>
              <a:rPr lang="en-US" dirty="0" err="1"/>
              <a:t>Narya</a:t>
            </a:r>
            <a:r>
              <a:rPr lang="en-US" dirty="0"/>
              <a:t>, the Ring of Fire, one of the three Rings of Power made for the Elves. </a:t>
            </a:r>
          </a:p>
          <a:p>
            <a:r>
              <a:rPr lang="en-US" dirty="0"/>
              <a:t>&lt;click&gt;</a:t>
            </a:r>
          </a:p>
          <a:p>
            <a:r>
              <a:rPr lang="en-US" dirty="0"/>
              <a:t>Boromir is pretty much planning all along to get the ring back to the men of Gondor, his father the steward Denethor the Second.</a:t>
            </a:r>
          </a:p>
          <a:p>
            <a:r>
              <a:rPr lang="en-US" dirty="0"/>
              <a:t>&lt;click&gt;</a:t>
            </a:r>
          </a:p>
          <a:p>
            <a:r>
              <a:rPr lang="en-US" dirty="0"/>
              <a:t>Smeagol is tricky because of course you’d rule out Smeagol, he’s been left twisted and consumed by the evil of the One Ring, but again, test questions will not use industry knowledge or assumptions or best practices, the wrong answers have to be 100% incorrect. In this case, &lt;click&gt;Smeagol was not present at the Council of Elrond, making this answer 100% incorrect, leaving nothing to doubt.</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38</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answer are in the Schengen area. This could be a distraction to the unqualified candidate.</a:t>
            </a:r>
          </a:p>
          <a:p>
            <a:r>
              <a:rPr lang="en-US" dirty="0"/>
              <a:t>&lt;next&gt;</a:t>
            </a:r>
          </a:p>
          <a:p>
            <a:r>
              <a:rPr lang="en-US" dirty="0"/>
              <a:t>Croatia is part of the question intentionally present to test resent content on the test. You should expect this as a test taker, and as an exam item write, we would likely be given questions specifically to test recent changes, features, facts.</a:t>
            </a:r>
          </a:p>
          <a:p>
            <a:r>
              <a:rPr lang="en-US" dirty="0"/>
              <a:t>&lt;next&gt;</a:t>
            </a:r>
          </a:p>
          <a:p>
            <a:r>
              <a:rPr lang="en-US" dirty="0"/>
              <a:t>Denmark, while in the Euro and the Schengen, has a special exception out of the Euro and uses the Danish K</a:t>
            </a:r>
            <a:r>
              <a:rPr lang="en-US" b="0" i="0" dirty="0">
                <a:solidFill>
                  <a:srgbClr val="BDC1C6"/>
                </a:solidFill>
                <a:effectLst/>
                <a:latin typeface="Roboto" panose="02000000000000000000" pitchFamily="2" charset="0"/>
              </a:rPr>
              <a:t>roner.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r>
              <a:rPr lang="en-US" dirty="0"/>
              <a:t>Now, this question was still fairly straightforward. Three of the countries are in the EU and use the Euro, even if one was a trick. What question details or answers could have used to make this question more difficult? Perhaps, to make Germany or Portugal wrong for different reasons, or, to use a different wrong answer?</a:t>
            </a:r>
          </a:p>
        </p:txBody>
      </p:sp>
      <p:sp>
        <p:nvSpPr>
          <p:cNvPr id="4" name="Slide Number Placeholder 3"/>
          <p:cNvSpPr>
            <a:spLocks noGrp="1"/>
          </p:cNvSpPr>
          <p:nvPr>
            <p:ph type="sldNum" sz="quarter" idx="5"/>
          </p:nvPr>
        </p:nvSpPr>
        <p:spPr/>
        <p:txBody>
          <a:bodyPr/>
          <a:lstStyle/>
          <a:p>
            <a:fld id="{966FAD78-1551-4070-85DE-2E0D872D5203}" type="slidenum">
              <a:rPr lang="en-US" smtClean="0"/>
              <a:t>39</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Honshu, in Japan, of course is home to Mount Fuji, the 35</a:t>
            </a:r>
            <a:r>
              <a:rPr lang="en-US" baseline="30000" dirty="0"/>
              <a:t>th</a:t>
            </a:r>
            <a:r>
              <a:rPr lang="en-US" dirty="0"/>
              <a:t> tallest mountain in the world.</a:t>
            </a:r>
          </a:p>
          <a:p>
            <a:endParaRPr lang="en-US" dirty="0"/>
          </a:p>
          <a:p>
            <a:r>
              <a:rPr lang="en-US" dirty="0"/>
              <a:t>Victoria Island in northern Canada has a population of only 2000+ people, mostly Inuit.</a:t>
            </a:r>
          </a:p>
        </p:txBody>
      </p:sp>
      <p:sp>
        <p:nvSpPr>
          <p:cNvPr id="4" name="Slide Number Placeholder 3"/>
          <p:cNvSpPr>
            <a:spLocks noGrp="1"/>
          </p:cNvSpPr>
          <p:nvPr>
            <p:ph type="sldNum" sz="quarter" idx="5"/>
          </p:nvPr>
        </p:nvSpPr>
        <p:spPr/>
        <p:txBody>
          <a:bodyPr/>
          <a:lstStyle/>
          <a:p>
            <a:fld id="{966FAD78-1551-4070-85DE-2E0D872D5203}" type="slidenum">
              <a:rPr lang="en-US" smtClean="0"/>
              <a:t>40</a:t>
            </a:fld>
            <a:endParaRPr lang="en-US"/>
          </a:p>
        </p:txBody>
      </p:sp>
    </p:spTree>
    <p:extLst>
      <p:ext uri="{BB962C8B-B14F-4D97-AF65-F5344CB8AC3E}">
        <p14:creationId xmlns:p14="http://schemas.microsoft.com/office/powerpoint/2010/main" val="2821491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Interstellar and Blade Runner have no aliens.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Interstellar has no androids.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Guardians of the Galaxy famously features a raccoon, leaving Aliens as the logical choice.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a:p>
        </p:txBody>
      </p:sp>
    </p:spTree>
    <p:extLst>
      <p:ext uri="{BB962C8B-B14F-4D97-AF65-F5344CB8AC3E}">
        <p14:creationId xmlns:p14="http://schemas.microsoft.com/office/powerpoint/2010/main" val="2160602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42</a:t>
            </a:fld>
            <a:endParaRPr lang="en-US"/>
          </a:p>
        </p:txBody>
      </p:sp>
    </p:spTree>
    <p:extLst>
      <p:ext uri="{BB962C8B-B14F-4D97-AF65-F5344CB8AC3E}">
        <p14:creationId xmlns:p14="http://schemas.microsoft.com/office/powerpoint/2010/main" val="2465869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Content is not specific to Microsoft technologies and exams, though that is where my experience lies as a consultant, as a certified pro, and as an exam item writer, and now an employee.</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a:t>
            </a:fld>
            <a:endParaRPr lang="en-US"/>
          </a:p>
        </p:txBody>
      </p:sp>
    </p:spTree>
    <p:extLst>
      <p:ext uri="{BB962C8B-B14F-4D97-AF65-F5344CB8AC3E}">
        <p14:creationId xmlns:p14="http://schemas.microsoft.com/office/powerpoint/2010/main" val="1275806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I’ve done Lord of the Rings, how about some sports right, yeah! </a:t>
            </a:r>
          </a:p>
          <a:p>
            <a:endParaRPr lang="en-US" dirty="0"/>
          </a:p>
          <a:p>
            <a:r>
              <a:rPr lang="en-US" dirty="0"/>
              <a:t>…</a:t>
            </a:r>
          </a:p>
          <a:p>
            <a:endParaRPr lang="en-US" dirty="0"/>
          </a:p>
          <a:p>
            <a:r>
              <a:rPr lang="en-US" dirty="0"/>
              <a:t>Of course this was a trick question also about Harry Potter, very much still for the geeks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43</a:t>
            </a:fld>
            <a:endParaRPr lang="en-US"/>
          </a:p>
        </p:txBody>
      </p:sp>
    </p:spTree>
    <p:extLst>
      <p:ext uri="{BB962C8B-B14F-4D97-AF65-F5344CB8AC3E}">
        <p14:creationId xmlns:p14="http://schemas.microsoft.com/office/powerpoint/2010/main" val="3008355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44</a:t>
            </a:fld>
            <a:endParaRPr lang="en-US"/>
          </a:p>
        </p:txBody>
      </p:sp>
    </p:spTree>
    <p:extLst>
      <p:ext uri="{BB962C8B-B14F-4D97-AF65-F5344CB8AC3E}">
        <p14:creationId xmlns:p14="http://schemas.microsoft.com/office/powerpoint/2010/main" val="3019455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Purple martins and bats actually do not do that much damage to mosquito populations, despite their reputation. And when they do eat mosquitos, they eat the adult flying stage.</a:t>
            </a:r>
          </a:p>
          <a:p>
            <a:r>
              <a:rPr lang="en-US" dirty="0"/>
              <a:t>Vermillion snapper is a saltwater fish</a:t>
            </a:r>
          </a:p>
          <a:p>
            <a:endParaRPr lang="en-US" dirty="0"/>
          </a:p>
          <a:p>
            <a:r>
              <a:rPr lang="en-US" dirty="0"/>
              <a:t>TODO For this question, what else could you have offered as a wrong answer? What details could you have introduced?</a:t>
            </a:r>
          </a:p>
        </p:txBody>
      </p:sp>
      <p:sp>
        <p:nvSpPr>
          <p:cNvPr id="4" name="Slide Number Placeholder 3"/>
          <p:cNvSpPr>
            <a:spLocks noGrp="1"/>
          </p:cNvSpPr>
          <p:nvPr>
            <p:ph type="sldNum" sz="quarter" idx="5"/>
          </p:nvPr>
        </p:nvSpPr>
        <p:spPr/>
        <p:txBody>
          <a:bodyPr/>
          <a:lstStyle/>
          <a:p>
            <a:fld id="{966FAD78-1551-4070-85DE-2E0D872D5203}" type="slidenum">
              <a:rPr lang="en-US" smtClean="0"/>
              <a:t>45</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End: Ok, so now I’ve done movies and sports and fantasy and science fiction and alcohol, I must have had a question for everyone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46</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49</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r>
              <a:rPr lang="en-CA" dirty="0"/>
              <a:t>I just posted a two-part blog series written with a colleague of mine, a doctor in computer science, about test taking, certification exams, and more on my blog at SQLTact.com, check </a:t>
            </a:r>
            <a:r>
              <a:rPr lang="en-CA"/>
              <a:t>that out next and best of luck on your next exams.</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4</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5</a:t>
            </a:fld>
            <a:endParaRPr lang="en-US"/>
          </a:p>
        </p:txBody>
      </p:sp>
    </p:spTree>
    <p:extLst>
      <p:ext uri="{BB962C8B-B14F-4D97-AF65-F5344CB8AC3E}">
        <p14:creationId xmlns:p14="http://schemas.microsoft.com/office/powerpoint/2010/main" val="3892191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0" dirty="0">
                <a:solidFill>
                  <a:schemeClr val="tx1"/>
                </a:solidFill>
                <a:latin typeface="+mn-lt"/>
              </a:rPr>
              <a:t>&lt;read notes&gt; </a:t>
            </a:r>
          </a:p>
          <a:p>
            <a:r>
              <a:rPr lang="en-US" sz="3200" b="0" dirty="0">
                <a:solidFill>
                  <a:schemeClr val="tx1"/>
                </a:solidFill>
                <a:latin typeface="+mn-lt"/>
              </a:rPr>
              <a:t>Microsoft subcontracts out SMEs globally for various phases of question development. Topics are removed from the exam’s </a:t>
            </a:r>
            <a:r>
              <a:rPr lang="en-US" sz="3200" b="0" i="1" dirty="0">
                <a:solidFill>
                  <a:schemeClr val="tx1"/>
                </a:solidFill>
                <a:latin typeface="+mn-lt"/>
              </a:rPr>
              <a:t>domain </a:t>
            </a:r>
            <a:r>
              <a:rPr lang="en-US" sz="3200" b="0" dirty="0">
                <a:solidFill>
                  <a:schemeClr val="tx1"/>
                </a:solidFill>
                <a:latin typeface="+mn-lt"/>
              </a:rPr>
              <a:t>if none of the SMEs present could say they use it in real life. SME’s are asked questions about the value of different technical topics. </a:t>
            </a:r>
          </a:p>
          <a:p>
            <a:r>
              <a:rPr lang="en-US" sz="3200" b="0" dirty="0">
                <a:solidFill>
                  <a:schemeClr val="tx1"/>
                </a:solidFill>
                <a:latin typeface="+mn-lt"/>
              </a:rPr>
              <a:t>Then, how </a:t>
            </a:r>
            <a:r>
              <a:rPr lang="en-US" sz="3200" b="0" i="1" dirty="0">
                <a:solidFill>
                  <a:schemeClr val="tx1"/>
                </a:solidFill>
                <a:latin typeface="+mn-lt"/>
              </a:rPr>
              <a:t>many</a:t>
            </a:r>
            <a:r>
              <a:rPr lang="en-US" sz="32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3200" b="0" dirty="0">
              <a:solidFill>
                <a:schemeClr val="tx1"/>
              </a:solidFill>
              <a:latin typeface="+mn-lt"/>
            </a:endParaRPr>
          </a:p>
          <a:p>
            <a:pPr marL="571500" indent="-571500">
              <a:buFont typeface="Arial" panose="020B0604020202020204" pitchFamily="34" charset="0"/>
              <a:buChar char="•"/>
            </a:pPr>
            <a:r>
              <a:rPr lang="en-US" sz="3200" b="0" dirty="0">
                <a:solidFill>
                  <a:schemeClr val="tx1"/>
                </a:solidFill>
                <a:latin typeface="+mn-lt"/>
              </a:rPr>
              <a:t>Item Writers are given assignments to cover a narrow domain, like, write a question about automating maintenance tasks with a SQL Agent job.</a:t>
            </a:r>
          </a:p>
          <a:p>
            <a:pPr marL="571500" indent="-571500">
              <a:buFont typeface="Arial" panose="020B0604020202020204" pitchFamily="34" charset="0"/>
              <a:buChar char="•"/>
            </a:pPr>
            <a:r>
              <a:rPr lang="en-US" sz="3200" b="0" dirty="0">
                <a:solidFill>
                  <a:schemeClr val="tx1"/>
                </a:solidFill>
                <a:latin typeface="+mn-lt"/>
              </a:rPr>
              <a:t>Then a review process and alpha exam process occur with yet another group of SMEs to fine tune the items.</a:t>
            </a:r>
          </a:p>
          <a:p>
            <a:pPr lvl="0"/>
            <a:r>
              <a:rPr lang="en-US" sz="3200" dirty="0"/>
              <a:t>&lt;click, read slide then notes&gt;</a:t>
            </a:r>
          </a:p>
          <a:p>
            <a:pPr lvl="0"/>
            <a:r>
              <a:rPr lang="en-US" sz="3200" dirty="0"/>
              <a:t>At Microsoft her name is Liberty Munson, she’s an I/O Psychologist.</a:t>
            </a:r>
          </a:p>
          <a:p>
            <a:pPr lvl="0"/>
            <a:r>
              <a:rPr lang="en-US" sz="3200" dirty="0"/>
              <a:t>She studies statistical correlation between question success and exam success.</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They’re guessing.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Your comments can contribute to changing/abandoning a question. For example, </a:t>
            </a:r>
            <a:r>
              <a:rPr lang="en-US" sz="2800" dirty="0">
                <a:solidFill>
                  <a:srgbClr val="FF0000"/>
                </a:solidFill>
              </a:rPr>
              <a:t>"Why are you testing this? I'd look this up!“ That kind of comment gets attention.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0000"/>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0000"/>
                </a:solidFill>
              </a:rPr>
              <a:t>Exams are often designed and then later refreshed specifically to ask questions about the latest changes or new features, to make sure the exam is identifying qualified candidates on the latest version of the software.</a:t>
            </a: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6</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8</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If you’re in consulting, like I was, then classroom training is a double whammy, you’re losing the billable hours and the cost of the training. </a:t>
            </a:r>
          </a:p>
          <a:p>
            <a:pPr lvl="1"/>
            <a:r>
              <a:rPr lang="en-US" sz="4000" dirty="0"/>
              <a:t>&lt;click, read slide&gt;</a:t>
            </a:r>
          </a:p>
          <a:p>
            <a:pPr lvl="1"/>
            <a:endParaRPr lang="en-US" sz="4000" dirty="0"/>
          </a:p>
          <a:p>
            <a:pPr lvl="1"/>
            <a:r>
              <a:rPr lang="en-US" sz="4000" dirty="0"/>
              <a:t>Tips on travel conferences:</a:t>
            </a:r>
          </a:p>
          <a:p>
            <a:pPr lvl="1"/>
            <a:r>
              <a:rPr lang="en-US" sz="4000" dirty="0"/>
              <a:t>1. Require knowledge transfer afterwards. It makes the notes the attendee takes a little more detail oriented.</a:t>
            </a:r>
          </a:p>
          <a:p>
            <a:pPr lvl="1"/>
            <a:r>
              <a:rPr lang="en-US" sz="4000" dirty="0"/>
              <a:t>And another Tip: Require proof of hands-on-lab completion when sending employees off, or specific technology goals. Lots of big conferences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3872769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24756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304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AC1018-3926-444F-9522-7A2A251DCFF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6"/>
            <a:ext cx="12190094" cy="6856928"/>
          </a:xfrm>
          <a:prstGeom prst="rect">
            <a:avLst/>
          </a:prstGeom>
        </p:spPr>
      </p:pic>
    </p:spTree>
    <p:extLst>
      <p:ext uri="{BB962C8B-B14F-4D97-AF65-F5344CB8AC3E}">
        <p14:creationId xmlns:p14="http://schemas.microsoft.com/office/powerpoint/2010/main" val="14439573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E35DB5-3EB0-4819-BAAF-C91A73D513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7"/>
            <a:ext cx="12246187" cy="6888480"/>
          </a:xfrm>
          <a:prstGeom prst="rect">
            <a:avLst/>
          </a:prstGeom>
        </p:spPr>
      </p:pic>
      <p:sp>
        <p:nvSpPr>
          <p:cNvPr id="11" name="Rectangle 10">
            <a:extLst>
              <a:ext uri="{FF2B5EF4-FFF2-40B4-BE49-F238E27FC236}">
                <a16:creationId xmlns:a16="http://schemas.microsoft.com/office/drawing/2014/main" id="{7E6F6CA0-765E-484B-B9C2-16E6A4F4986D}"/>
              </a:ext>
            </a:extLst>
          </p:cNvPr>
          <p:cNvSpPr/>
          <p:nvPr userDrawn="1"/>
        </p:nvSpPr>
        <p:spPr>
          <a:xfrm>
            <a:off x="0" y="4877998"/>
            <a:ext cx="12192000" cy="1980001"/>
          </a:xfrm>
          <a:prstGeom prst="rect">
            <a:avLst/>
          </a:prstGeom>
          <a:gradFill flip="none" rotWithShape="1">
            <a:gsLst>
              <a:gs pos="0">
                <a:srgbClr val="B53589"/>
              </a:gs>
              <a:gs pos="100000">
                <a:srgbClr val="0B172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80579"/>
            <a:ext cx="8807116" cy="915873"/>
          </a:xfrm>
        </p:spPr>
        <p:txBody>
          <a:bodyPr anchor="b">
            <a:normAutofit/>
          </a:bodyPr>
          <a:lstStyle>
            <a:lvl1pPr algn="l">
              <a:defRPr sz="5500" b="1">
                <a:solidFill>
                  <a:schemeClr val="bg1"/>
                </a:solidFill>
              </a:defRPr>
            </a:lvl1pPr>
          </a:lstStyle>
          <a:p>
            <a:r>
              <a:rPr lang="en-US" noProof="0" dirty="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2541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13" name="CDSSatBG" descr="Text&#10;&#10;Description automatically generated">
            <a:extLst>
              <a:ext uri="{FF2B5EF4-FFF2-40B4-BE49-F238E27FC236}">
                <a16:creationId xmlns:a16="http://schemas.microsoft.com/office/drawing/2014/main" id="{800AB0D2-0CD9-43BF-B092-E078501483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069544"/>
          </a:xfrm>
        </p:spPr>
        <p:txBody>
          <a:bodyPr/>
          <a:lstStyle>
            <a:lvl1pPr>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565568"/>
            <a:ext cx="9971158" cy="521848"/>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14" name="Content Placeholder 3">
            <a:extLst>
              <a:ext uri="{FF2B5EF4-FFF2-40B4-BE49-F238E27FC236}">
                <a16:creationId xmlns:a16="http://schemas.microsoft.com/office/drawing/2014/main" id="{9FE8625C-3B1C-4FA8-8690-B441EEB01717}"/>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1"/>
              </a:buClr>
              <a:buFont typeface="Arial" panose="020B0604020202020204" pitchFamily="34" charset="0"/>
              <a:buChar char="•"/>
              <a:defRPr lang="en-US" sz="2800" i="0" kern="1200" dirty="0" smtClean="0">
                <a:solidFill>
                  <a:schemeClr val="bg1"/>
                </a:solidFill>
                <a:latin typeface="+mn-lt"/>
                <a:ea typeface="+mn-ea"/>
                <a:cs typeface="+mn-cs"/>
              </a:defRPr>
            </a:lvl1pPr>
            <a:lvl2pPr marL="7344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2pPr>
            <a:lvl3pPr marL="11916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18019444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5" name="CDSSatBG" descr="Text&#10;&#10;Description automatically generated">
            <a:extLst>
              <a:ext uri="{FF2B5EF4-FFF2-40B4-BE49-F238E27FC236}">
                <a16:creationId xmlns:a16="http://schemas.microsoft.com/office/drawing/2014/main" id="{E4DA2877-E08A-45E4-9566-DB6FD83DA2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210192"/>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1"/>
            <a:ext cx="9971158" cy="502328"/>
          </a:xfrm>
        </p:spPr>
        <p:txBody>
          <a:bodyPr>
            <a:normAutofit/>
          </a:bodyPr>
          <a:lstStyle>
            <a:lvl1pPr marL="0" indent="0" algn="l">
              <a:buNone/>
              <a:defRPr sz="32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8" name="Content Placeholder 3">
            <a:extLst>
              <a:ext uri="{FF2B5EF4-FFF2-40B4-BE49-F238E27FC236}">
                <a16:creationId xmlns:a16="http://schemas.microsoft.com/office/drawing/2014/main" id="{FADA6FAB-3AF5-4463-83AA-F2C3CA534716}"/>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2"/>
              </a:buClr>
              <a:buFont typeface="Arial" panose="020B0604020202020204" pitchFamily="34" charset="0"/>
              <a:buChar char="•"/>
              <a:defRPr lang="en-US" sz="2800" i="0" kern="1200" dirty="0" smtClean="0">
                <a:solidFill>
                  <a:schemeClr val="tx1">
                    <a:lumMod val="75000"/>
                    <a:lumOff val="25000"/>
                  </a:schemeClr>
                </a:solidFill>
                <a:latin typeface="+mn-lt"/>
                <a:ea typeface="+mn-ea"/>
                <a:cs typeface="+mn-cs"/>
              </a:defRPr>
            </a:lvl1pPr>
            <a:lvl2pPr marL="7344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2pPr>
            <a:lvl3pPr marL="11916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382513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B5C75F5F-0F12-4848-80B1-080F3F5766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7999"/>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1320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32777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89331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02D90D-F195-4E3B-B696-F70E9DEFBF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2C2B7FA7-4222-47D2-B936-FA4B0F935061}"/>
              </a:ext>
            </a:extLst>
          </p:cNvPr>
          <p:cNvSpPr/>
          <p:nvPr userDrawn="1"/>
        </p:nvSpPr>
        <p:spPr>
          <a:xfrm>
            <a:off x="0" y="4903394"/>
            <a:ext cx="12192000" cy="1954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03394"/>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dirty="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137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Up Next">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1505527" y="1659524"/>
            <a:ext cx="9042400" cy="460273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4074C5EE-DF30-4B9D-8701-2CA3C6942946}"/>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UP NEXT!</a:t>
            </a:r>
          </a:p>
        </p:txBody>
      </p:sp>
    </p:spTree>
    <p:extLst>
      <p:ext uri="{BB962C8B-B14F-4D97-AF65-F5344CB8AC3E}">
        <p14:creationId xmlns:p14="http://schemas.microsoft.com/office/powerpoint/2010/main" val="1854220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1/24/2023</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1/24/2023</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596900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891245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817833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231698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4037916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6384149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006551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863984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6317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494419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574435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2" name="TextBox 1"/>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32668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4" name="TextBox 3"/>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6" name="TextBox 5"/>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95080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3" name="TextBox 12"/>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40197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2" name="TextBox 11"/>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3" name="TextBox 12"/>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08650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29306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1" name="TextBox 10"/>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575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2229" y="316196"/>
            <a:ext cx="4622123" cy="714092"/>
          </a:xfrm>
          <a:prstGeom prst="rect">
            <a:avLst/>
          </a:prstGeom>
        </p:spPr>
      </p:pic>
    </p:spTree>
    <p:extLst>
      <p:ext uri="{BB962C8B-B14F-4D97-AF65-F5344CB8AC3E}">
        <p14:creationId xmlns:p14="http://schemas.microsoft.com/office/powerpoint/2010/main" val="29248295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41673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215502643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noFill/>
        </p:spPr>
        <p:txBody>
          <a:bodyPr tIns="91440" bIns="91440" anchor="t" anchorCtr="0">
            <a:spAutoFit/>
          </a:bodyPr>
          <a:lstStyle>
            <a:lvl1pPr algn="ctr">
              <a:defRPr sz="6600"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4" y="5934101"/>
            <a:ext cx="513478" cy="513478"/>
          </a:xfrm>
          <a:prstGeom prst="rect">
            <a:avLst/>
          </a:prstGeom>
        </p:spPr>
      </p:pic>
    </p:spTree>
    <p:extLst>
      <p:ext uri="{BB962C8B-B14F-4D97-AF65-F5344CB8AC3E}">
        <p14:creationId xmlns:p14="http://schemas.microsoft.com/office/powerpoint/2010/main" val="18972002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1564156409"/>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360754"/>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38200" y="1578679"/>
            <a:ext cx="10515600" cy="3825834"/>
          </a:xfrm>
        </p:spPr>
        <p:txBody>
          <a:bodyPr/>
          <a:lstStyle>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29505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620" y="436026"/>
            <a:ext cx="5378548" cy="535531"/>
          </a:xfrm>
        </p:spPr>
        <p:txBody>
          <a:bodyPr>
            <a:spAutoFit/>
          </a:bodyPr>
          <a:lstStyle>
            <a:lvl1pPr>
              <a:defRPr sz="32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071100" y="0"/>
            <a:ext cx="6120900" cy="6858000"/>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4713" y="6428059"/>
            <a:ext cx="1422196" cy="219721"/>
          </a:xfrm>
          <a:prstGeom prst="rect">
            <a:avLst/>
          </a:prstGeom>
        </p:spPr>
      </p:pic>
      <p:sp>
        <p:nvSpPr>
          <p:cNvPr id="6" name="Text Placeholder 5"/>
          <p:cNvSpPr>
            <a:spLocks noGrp="1"/>
          </p:cNvSpPr>
          <p:nvPr>
            <p:ph type="body" sz="quarter" idx="11"/>
          </p:nvPr>
        </p:nvSpPr>
        <p:spPr>
          <a:xfrm>
            <a:off x="925811" y="2101056"/>
            <a:ext cx="4103687" cy="2655887"/>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849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38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72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40480505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589954" y="5696243"/>
            <a:ext cx="3926834" cy="705838"/>
          </a:xfrm>
          <a:prstGeom prst="rect">
            <a:avLst/>
          </a:prstGeom>
        </p:spPr>
      </p:pic>
    </p:spTree>
    <p:extLst>
      <p:ext uri="{BB962C8B-B14F-4D97-AF65-F5344CB8AC3E}">
        <p14:creationId xmlns:p14="http://schemas.microsoft.com/office/powerpoint/2010/main" val="4002387135"/>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84908"/>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38200" y="1769269"/>
            <a:ext cx="5157787"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593181"/>
            <a:ext cx="5157787"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0612" y="1769269"/>
            <a:ext cx="5183188"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2593181"/>
            <a:ext cx="5183188"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87733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175272"/>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1136416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3977590645"/>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04336" y="3378275"/>
            <a:ext cx="4601363" cy="698950"/>
          </a:xfrm>
          <a:prstGeom prst="rect">
            <a:avLst/>
          </a:prstGeom>
        </p:spPr>
      </p:pic>
    </p:spTree>
    <p:extLst>
      <p:ext uri="{BB962C8B-B14F-4D97-AF65-F5344CB8AC3E}">
        <p14:creationId xmlns:p14="http://schemas.microsoft.com/office/powerpoint/2010/main" val="42750315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0" y="0"/>
            <a:ext cx="12191999"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8299" y="1719730"/>
            <a:ext cx="2775823" cy="2775823"/>
          </a:xfrm>
          <a:prstGeom prst="rect">
            <a:avLst/>
          </a:prstGeom>
        </p:spPr>
      </p:pic>
      <p:sp>
        <p:nvSpPr>
          <p:cNvPr id="5" name="TextBox 4"/>
          <p:cNvSpPr txBox="1"/>
          <p:nvPr/>
        </p:nvSpPr>
        <p:spPr>
          <a:xfrm>
            <a:off x="4351183" y="4522614"/>
            <a:ext cx="4313131"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72369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©2016</a:t>
            </a:r>
            <a:r>
              <a:rPr lang="en-US" sz="686" baseline="0" dirty="0">
                <a:gradFill>
                  <a:gsLst>
                    <a:gs pos="0">
                      <a:schemeClr val="tx1"/>
                    </a:gs>
                    <a:gs pos="100000">
                      <a:schemeClr val="tx1"/>
                    </a:gs>
                  </a:gsLst>
                  <a:lin ang="5400000" scaled="0"/>
                </a:gradFill>
                <a:cs typeface="Segoe UI" pitchFamily="34" charset="0"/>
              </a:rPr>
              <a:t> Marquam</a:t>
            </a:r>
            <a:r>
              <a:rPr lang="en-US" sz="686"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697864" y="3363133"/>
            <a:ext cx="4622123" cy="714092"/>
          </a:xfrm>
          <a:prstGeom prst="rect">
            <a:avLst/>
          </a:prstGeom>
        </p:spPr>
      </p:pic>
    </p:spTree>
    <p:extLst>
      <p:ext uri="{BB962C8B-B14F-4D97-AF65-F5344CB8AC3E}">
        <p14:creationId xmlns:p14="http://schemas.microsoft.com/office/powerpoint/2010/main" val="4776401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sp>
        <p:nvSpPr>
          <p:cNvPr id="2554" name="Rectangle 2553"/>
          <p:cNvSpPr/>
          <p:nvPr/>
        </p:nvSpPr>
        <p:spPr bwMode="auto">
          <a:xfrm>
            <a:off x="1" y="0"/>
            <a:ext cx="12192000" cy="68580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032138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4570" y="1690688"/>
            <a:ext cx="7151167" cy="4486653"/>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415737" y="1690688"/>
            <a:ext cx="4508581" cy="4461231"/>
          </a:xfrm>
        </p:spPr>
        <p:txBody>
          <a:bodyPr/>
          <a:lstStyle>
            <a:lvl1pPr marL="0" indent="0">
              <a:lnSpc>
                <a:spcPct val="100000"/>
              </a:lnSpc>
              <a:spcBef>
                <a:spcPts val="1961"/>
              </a:spcBef>
              <a:buFontTx/>
              <a:buNone/>
              <a:defRPr sz="3137">
                <a:solidFill>
                  <a:schemeClr val="accent3"/>
                </a:solidFill>
              </a:defRPr>
            </a:lvl1pPr>
            <a:lvl2pPr marL="336145" indent="0">
              <a:lnSpc>
                <a:spcPct val="100000"/>
              </a:lnSpc>
              <a:spcBef>
                <a:spcPts val="1961"/>
              </a:spcBef>
              <a:buFontTx/>
              <a:buNone/>
              <a:defRPr>
                <a:latin typeface="Segoe UI Light" charset="0"/>
                <a:ea typeface="Segoe UI Light" charset="0"/>
                <a:cs typeface="Segoe UI Light" charset="0"/>
              </a:defRPr>
            </a:lvl2pPr>
            <a:lvl3pPr marL="560241" indent="0">
              <a:lnSpc>
                <a:spcPct val="100000"/>
              </a:lnSpc>
              <a:spcBef>
                <a:spcPts val="1961"/>
              </a:spcBef>
              <a:buFontTx/>
              <a:buNone/>
              <a:defRPr>
                <a:latin typeface="Segoe UI Light" charset="0"/>
                <a:ea typeface="Segoe UI Light" charset="0"/>
                <a:cs typeface="Segoe UI Light" charset="0"/>
              </a:defRPr>
            </a:lvl3pPr>
            <a:lvl4pPr marL="784338" indent="0">
              <a:lnSpc>
                <a:spcPct val="100000"/>
              </a:lnSpc>
              <a:spcBef>
                <a:spcPts val="1961"/>
              </a:spcBef>
              <a:buFontTx/>
              <a:buNone/>
              <a:defRPr>
                <a:latin typeface="Segoe UI Light" charset="0"/>
                <a:ea typeface="Segoe UI Light" charset="0"/>
                <a:cs typeface="Segoe UI Light" charset="0"/>
              </a:defRPr>
            </a:lvl4pPr>
            <a:lvl5pPr marL="1008435" indent="0">
              <a:lnSpc>
                <a:spcPct val="100000"/>
              </a:lnSpc>
              <a:spcBef>
                <a:spcPts val="196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8" name="Title Placeholder 1"/>
          <p:cNvSpPr>
            <a:spLocks noGrp="1"/>
          </p:cNvSpPr>
          <p:nvPr>
            <p:ph type="title" hasCustomPrompt="1"/>
          </p:nvPr>
        </p:nvSpPr>
        <p:spPr>
          <a:xfrm>
            <a:off x="304800" y="4763"/>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2325314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690688"/>
            <a:ext cx="6751518" cy="448682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415737" y="1690688"/>
            <a:ext cx="4508581" cy="4461231"/>
          </a:xfrm>
        </p:spPr>
        <p:txBody>
          <a:bodyPr/>
          <a:lstStyle>
            <a:lvl1pPr marL="0" indent="0">
              <a:lnSpc>
                <a:spcPct val="100000"/>
              </a:lnSpc>
              <a:spcBef>
                <a:spcPts val="1961"/>
              </a:spcBef>
              <a:buFontTx/>
              <a:buNone/>
              <a:defRPr lang="en-US" sz="2353" kern="1200" dirty="0" smtClean="0">
                <a:solidFill>
                  <a:schemeClr val="accent3"/>
                </a:solidFill>
                <a:latin typeface="Segoe UI Light" charset="0"/>
                <a:ea typeface="Segoe UI Light" charset="0"/>
                <a:cs typeface="Segoe UI Light" charset="0"/>
              </a:defRPr>
            </a:lvl1pPr>
            <a:lvl2pPr marL="336145" indent="0">
              <a:lnSpc>
                <a:spcPct val="100000"/>
              </a:lnSpc>
              <a:spcBef>
                <a:spcPts val="1961"/>
              </a:spcBef>
              <a:buFontTx/>
              <a:buNone/>
              <a:defRPr lang="en-US" sz="1921" b="0" kern="1200" dirty="0" smtClean="0">
                <a:solidFill>
                  <a:schemeClr val="tx1"/>
                </a:solidFill>
                <a:latin typeface="Segoe UI Light" charset="0"/>
                <a:ea typeface="Segoe UI Light" charset="0"/>
                <a:cs typeface="Segoe UI Light"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9"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1332886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957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 Id="rId8"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theme" Target="../theme/theme7.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10" Type="http://schemas.openxmlformats.org/officeDocument/2006/relationships/theme" Target="../theme/theme8.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1/24/2023</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1/24/2023</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17EF5-1FC3-49D4-99F3-3C6C642CE8C3}" type="datetimeFigureOut">
              <a:rPr lang="en-US" smtClean="0"/>
              <a:t>1/24/2023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238642519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378660383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Lst>
  <p:txStyles>
    <p:titleStyle>
      <a:lvl1pPr algn="l" defTabSz="914400" rtl="0" eaLnBrk="1" latinLnBrk="0" hangingPunct="1">
        <a:lnSpc>
          <a:spcPct val="90000"/>
        </a:lnSpc>
        <a:spcBef>
          <a:spcPct val="0"/>
        </a:spcBef>
        <a:buNone/>
        <a:defRPr sz="3200" kern="1200">
          <a:solidFill>
            <a:schemeClr val="accent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1/24/2023</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713664482"/>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certifications/exams/sc-900/"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hyperlink" Target="https://query.prod.cms.rt.microsoft.com/cms/api/am/binary/RE4FRd2" TargetMode="External"/><Relationship Id="rId4" Type="http://schemas.openxmlformats.org/officeDocument/2006/relationships/hyperlink" Target="https://certification.comptia.org/docs/default-source/downloadablefiles/hr-perceptions-of-it-training-and-certification.pdf"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docs.microsoft.com/en-us/certifications/exams/az-900" TargetMode="External"/><Relationship Id="rId5" Type="http://schemas.openxmlformats.org/officeDocument/2006/relationships/hyperlink" Target="https://docs.microsoft.com/en-us/certifications/posts/new-role-based-certification-and-training-is-here" TargetMode="External"/><Relationship Id="rId4" Type="http://schemas.openxmlformats.org/officeDocument/2006/relationships/hyperlink" Target="https://docs.microsoft.com/en-us/certifications/browse/"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48.xml"/><Relationship Id="rId5" Type="http://schemas.openxmlformats.org/officeDocument/2006/relationships/image" Target="../media/image43.jpeg"/><Relationship Id="rId4" Type="http://schemas.openxmlformats.org/officeDocument/2006/relationships/hyperlink" Target="https://www.thewallsproject.org/programs/futures_fun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49.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and holding a pen and shading circles on a sheet">
            <a:extLst>
              <a:ext uri="{FF2B5EF4-FFF2-40B4-BE49-F238E27FC236}">
                <a16:creationId xmlns:a16="http://schemas.microsoft.com/office/drawing/2014/main" id="{29C46273-70C3-8109-0090-625BDAE1D243}"/>
              </a:ext>
            </a:extLst>
          </p:cNvPr>
          <p:cNvPicPr>
            <a:picLocks noChangeAspect="1"/>
          </p:cNvPicPr>
          <p:nvPr/>
        </p:nvPicPr>
        <p:blipFill rotWithShape="1">
          <a:blip r:embed="rId3">
            <a:alphaModFix amt="50000"/>
          </a:blip>
          <a:srcRect t="873" b="2560"/>
          <a:stretch/>
        </p:blipFill>
        <p:spPr>
          <a:xfrm>
            <a:off x="20" y="1"/>
            <a:ext cx="12191980" cy="6857999"/>
          </a:xfrm>
          <a:prstGeom prst="rect">
            <a:avLst/>
          </a:prstGeom>
        </p:spPr>
      </p:pic>
      <p:sp>
        <p:nvSpPr>
          <p:cNvPr id="2" name="Title 1">
            <a:extLst>
              <a:ext uri="{FF2B5EF4-FFF2-40B4-BE49-F238E27FC236}">
                <a16:creationId xmlns:a16="http://schemas.microsoft.com/office/drawing/2014/main" id="{C959E63C-C43A-44EC-9B5F-18A11B94D5E6}"/>
              </a:ext>
            </a:extLst>
          </p:cNvPr>
          <p:cNvSpPr>
            <a:spLocks noGrp="1"/>
          </p:cNvSpPr>
          <p:nvPr>
            <p:ph type="title"/>
          </p:nvPr>
        </p:nvSpPr>
        <p:spPr>
          <a:xfrm>
            <a:off x="1524000" y="1122362"/>
            <a:ext cx="9144000" cy="2900518"/>
          </a:xfrm>
        </p:spPr>
        <p:txBody>
          <a:bodyPr vert="horz" lIns="91440" tIns="45720" rIns="91440" bIns="45720" rtlCol="0" anchor="b">
            <a:noAutofit/>
          </a:bodyPr>
          <a:lstStyle/>
          <a:p>
            <a:pPr algn="ctr"/>
            <a:r>
              <a:rPr lang="en-US" sz="9600" b="1" dirty="0">
                <a:solidFill>
                  <a:srgbClr val="FFFFFF"/>
                </a:solidFill>
                <a:latin typeface="+mj-lt"/>
                <a:ea typeface="+mj-ea"/>
              </a:rPr>
              <a:t>Think Like a Certification Exam</a:t>
            </a:r>
          </a:p>
        </p:txBody>
      </p:sp>
      <p:sp>
        <p:nvSpPr>
          <p:cNvPr id="3" name="Subtitle 2">
            <a:extLst>
              <a:ext uri="{FF2B5EF4-FFF2-40B4-BE49-F238E27FC236}">
                <a16:creationId xmlns:a16="http://schemas.microsoft.com/office/drawing/2014/main" id="{BFDBADE6-1EFD-4B89-A134-C53973B64200}"/>
              </a:ext>
            </a:extLst>
          </p:cNvPr>
          <p:cNvSpPr>
            <a:spLocks noGrp="1"/>
          </p:cNvSpPr>
          <p:nvPr>
            <p:ph type="body" idx="1"/>
          </p:nvPr>
        </p:nvSpPr>
        <p:spPr>
          <a:xfrm>
            <a:off x="1524000" y="4159404"/>
            <a:ext cx="9144000" cy="1098395"/>
          </a:xfrm>
        </p:spPr>
        <p:txBody>
          <a:bodyPr vert="horz" lIns="91440" tIns="45720" rIns="91440" bIns="45720" rtlCol="0">
            <a:noAutofit/>
          </a:bodyPr>
          <a:lstStyle/>
          <a:p>
            <a:pPr algn="ctr"/>
            <a:r>
              <a:rPr lang="en-US" sz="3200" b="0" i="0" dirty="0">
                <a:solidFill>
                  <a:srgbClr val="FFFFFF"/>
                </a:solidFill>
                <a:effectLst/>
                <a:latin typeface="+mn-lt"/>
                <a:ea typeface="+mn-ea"/>
              </a:rPr>
              <a:t>#DataWeekender #ExamCram - 24th Jan 2023</a:t>
            </a:r>
          </a:p>
          <a:p>
            <a:pPr algn="ctr"/>
            <a:endParaRPr lang="en-US" sz="3200" dirty="0">
              <a:solidFill>
                <a:srgbClr val="FFFFFF"/>
              </a:solidFill>
              <a:latin typeface="+mn-lt"/>
              <a:ea typeface="+mn-ea"/>
            </a:endParaRPr>
          </a:p>
          <a:p>
            <a:pPr algn="ctr"/>
            <a:r>
              <a:rPr lang="en-US" sz="3200" dirty="0">
                <a:solidFill>
                  <a:srgbClr val="FFFFFF"/>
                </a:solidFill>
                <a:latin typeface="+mn-lt"/>
                <a:ea typeface="+mn-ea"/>
              </a:rPr>
              <a:t>William Assaf, Microsoft</a:t>
            </a:r>
          </a:p>
        </p:txBody>
      </p:sp>
    </p:spTree>
    <p:extLst>
      <p:ext uri="{BB962C8B-B14F-4D97-AF65-F5344CB8AC3E}">
        <p14:creationId xmlns:p14="http://schemas.microsoft.com/office/powerpoint/2010/main" val="125583618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0" y="0"/>
            <a:ext cx="12196822" cy="6858000"/>
          </a:xfrm>
          <a:prstGeom prst="rect">
            <a:avLst/>
          </a:prstGeom>
        </p:spPr>
      </p:pic>
    </p:spTree>
    <p:extLst>
      <p:ext uri="{BB962C8B-B14F-4D97-AF65-F5344CB8AC3E}">
        <p14:creationId xmlns:p14="http://schemas.microsoft.com/office/powerpoint/2010/main" val="375593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762000"/>
          </a:xfrm>
        </p:spPr>
        <p:txBody>
          <a:bodyPr/>
          <a:lstStyle/>
          <a:p>
            <a:pPr algn="ctr"/>
            <a:r>
              <a:rPr lang="en-US" dirty="0"/>
              <a:t>Career Paths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EA877864-BF65-F739-9858-EDADA1887232}"/>
              </a:ext>
            </a:extLst>
          </p:cNvPr>
          <p:cNvPicPr>
            <a:picLocks noChangeAspect="1"/>
          </p:cNvPicPr>
          <p:nvPr/>
        </p:nvPicPr>
        <p:blipFill>
          <a:blip r:embed="rId3"/>
          <a:stretch>
            <a:fillRect/>
          </a:stretch>
        </p:blipFill>
        <p:spPr>
          <a:xfrm>
            <a:off x="1205682" y="657063"/>
            <a:ext cx="9780636" cy="6200937"/>
          </a:xfrm>
          <a:prstGeom prst="rect">
            <a:avLst/>
          </a:prstGeom>
        </p:spPr>
      </p:pic>
    </p:spTree>
    <p:extLst>
      <p:ext uri="{BB962C8B-B14F-4D97-AF65-F5344CB8AC3E}">
        <p14:creationId xmlns:p14="http://schemas.microsoft.com/office/powerpoint/2010/main" val="2746587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13</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Certification renewal</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14</a:t>
            </a:fld>
            <a:endParaRPr lang="en-US" dirty="0"/>
          </a:p>
        </p:txBody>
      </p:sp>
      <p:sp>
        <p:nvSpPr>
          <p:cNvPr id="6" name="Title 4"/>
          <p:cNvSpPr txBox="1">
            <a:spLocks/>
          </p:cNvSpPr>
          <p:nvPr/>
        </p:nvSpPr>
        <p:spPr>
          <a:xfrm>
            <a:off x="452312" y="1698970"/>
            <a:ext cx="6304088" cy="3720409"/>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Some certs renew annually, with nothing but a free online self-paced assessment.</a:t>
            </a:r>
          </a:p>
          <a:p>
            <a:endParaRPr lang="en-US" sz="3600" b="0" dirty="0">
              <a:solidFill>
                <a:schemeClr val="tx1"/>
              </a:solidFill>
              <a:latin typeface="+mn-lt"/>
            </a:endParaRPr>
          </a:p>
          <a:p>
            <a:r>
              <a:rPr lang="en-US" sz="3600" b="0" dirty="0">
                <a:solidFill>
                  <a:schemeClr val="tx1"/>
                </a:solidFill>
                <a:latin typeface="+mn-lt"/>
              </a:rPr>
              <a:t>You can take the assessment multiple times to renew.</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pic>
        <p:nvPicPr>
          <p:cNvPr id="3" name="Picture 2">
            <a:extLst>
              <a:ext uri="{FF2B5EF4-FFF2-40B4-BE49-F238E27FC236}">
                <a16:creationId xmlns:a16="http://schemas.microsoft.com/office/drawing/2014/main" id="{79EFC3AC-F452-8353-FD71-704CA61BBF2D}"/>
              </a:ext>
            </a:extLst>
          </p:cNvPr>
          <p:cNvPicPr>
            <a:picLocks noChangeAspect="1"/>
          </p:cNvPicPr>
          <p:nvPr/>
        </p:nvPicPr>
        <p:blipFill>
          <a:blip r:embed="rId3"/>
          <a:stretch>
            <a:fillRect/>
          </a:stretch>
        </p:blipFill>
        <p:spPr>
          <a:xfrm>
            <a:off x="6869124" y="0"/>
            <a:ext cx="5322876" cy="6858000"/>
          </a:xfrm>
          <a:prstGeom prst="rect">
            <a:avLst/>
          </a:prstGeom>
        </p:spPr>
      </p:pic>
    </p:spTree>
    <p:extLst>
      <p:ext uri="{BB962C8B-B14F-4D97-AF65-F5344CB8AC3E}">
        <p14:creationId xmlns:p14="http://schemas.microsoft.com/office/powerpoint/2010/main" val="24156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000" dirty="0"/>
              <a:t>Review the domain of the exam. </a:t>
            </a:r>
          </a:p>
          <a:p>
            <a:pPr lvl="1"/>
            <a:r>
              <a:rPr lang="en-US" sz="4000" dirty="0"/>
              <a:t>Each exam comes with a study guide of the skills covered.</a:t>
            </a:r>
          </a:p>
          <a:p>
            <a:pPr lvl="1"/>
            <a:r>
              <a:rPr lang="en-US" sz="4000" dirty="0"/>
              <a:t>Unfamiliar features? Questions? Go study.</a:t>
            </a:r>
          </a:p>
          <a:p>
            <a:pPr lvl="1"/>
            <a:r>
              <a:rPr lang="en-US" sz="4000" dirty="0"/>
              <a:t>Something you’ve never done before? Try!</a:t>
            </a:r>
          </a:p>
          <a:p>
            <a:pPr lvl="1"/>
            <a:endParaRPr lang="en-US" sz="4000" dirty="0"/>
          </a:p>
          <a:p>
            <a:pPr marL="457200" lvl="1" indent="0">
              <a:buNone/>
            </a:pPr>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pic>
        <p:nvPicPr>
          <p:cNvPr id="6" name="Picture 5">
            <a:extLst>
              <a:ext uri="{FF2B5EF4-FFF2-40B4-BE49-F238E27FC236}">
                <a16:creationId xmlns:a16="http://schemas.microsoft.com/office/drawing/2014/main" id="{6F447C2F-BED1-4598-B509-90914B618DF9}"/>
              </a:ext>
            </a:extLst>
          </p:cNvPr>
          <p:cNvPicPr>
            <a:picLocks noChangeAspect="1"/>
          </p:cNvPicPr>
          <p:nvPr/>
        </p:nvPicPr>
        <p:blipFill>
          <a:blip r:embed="rId3"/>
          <a:stretch>
            <a:fillRect/>
          </a:stretch>
        </p:blipFill>
        <p:spPr>
          <a:xfrm>
            <a:off x="5537438" y="762000"/>
            <a:ext cx="6146561" cy="6127532"/>
          </a:xfrm>
          <a:prstGeom prst="rect">
            <a:avLst/>
          </a:prstGeom>
        </p:spPr>
      </p:pic>
      <p:pic>
        <p:nvPicPr>
          <p:cNvPr id="8" name="Picture 7">
            <a:extLst>
              <a:ext uri="{FF2B5EF4-FFF2-40B4-BE49-F238E27FC236}">
                <a16:creationId xmlns:a16="http://schemas.microsoft.com/office/drawing/2014/main" id="{9D535F82-7501-9599-3332-6FBB508B9DFC}"/>
              </a:ext>
            </a:extLst>
          </p:cNvPr>
          <p:cNvPicPr>
            <a:picLocks noChangeAspect="1"/>
          </p:cNvPicPr>
          <p:nvPr/>
        </p:nvPicPr>
        <p:blipFill>
          <a:blip r:embed="rId4"/>
          <a:stretch>
            <a:fillRect/>
          </a:stretch>
        </p:blipFill>
        <p:spPr>
          <a:xfrm>
            <a:off x="0" y="2848384"/>
            <a:ext cx="5334744" cy="1771897"/>
          </a:xfrm>
          <a:prstGeom prst="rect">
            <a:avLst/>
          </a:prstGeom>
        </p:spPr>
      </p:pic>
      <p:sp>
        <p:nvSpPr>
          <p:cNvPr id="10" name="TextBox 9">
            <a:extLst>
              <a:ext uri="{FF2B5EF4-FFF2-40B4-BE49-F238E27FC236}">
                <a16:creationId xmlns:a16="http://schemas.microsoft.com/office/drawing/2014/main" id="{CB8F2EEA-0291-713F-1CAD-FA7094650432}"/>
              </a:ext>
            </a:extLst>
          </p:cNvPr>
          <p:cNvSpPr txBox="1"/>
          <p:nvPr/>
        </p:nvSpPr>
        <p:spPr>
          <a:xfrm>
            <a:off x="0" y="6278865"/>
            <a:ext cx="6096000" cy="369332"/>
          </a:xfrm>
          <a:prstGeom prst="rect">
            <a:avLst/>
          </a:prstGeom>
          <a:noFill/>
        </p:spPr>
        <p:txBody>
          <a:bodyPr wrap="square">
            <a:spAutoFit/>
          </a:bodyPr>
          <a:lstStyle/>
          <a:p>
            <a:r>
              <a:rPr lang="en-US" dirty="0"/>
              <a:t>https://docs.microsoft.com/certifications/exams/az-900</a:t>
            </a:r>
          </a:p>
        </p:txBody>
      </p:sp>
    </p:spTree>
    <p:extLst>
      <p:ext uri="{BB962C8B-B14F-4D97-AF65-F5344CB8AC3E}">
        <p14:creationId xmlns:p14="http://schemas.microsoft.com/office/powerpoint/2010/main" val="252919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Microsoft resources</a:t>
            </a:r>
          </a:p>
        </p:txBody>
      </p:sp>
      <p:sp>
        <p:nvSpPr>
          <p:cNvPr id="3" name="Content Placeholder 2"/>
          <p:cNvSpPr>
            <a:spLocks noGrp="1"/>
          </p:cNvSpPr>
          <p:nvPr>
            <p:ph idx="1"/>
          </p:nvPr>
        </p:nvSpPr>
        <p:spPr/>
        <p:txBody>
          <a:bodyPr>
            <a:noAutofit/>
          </a:bodyPr>
          <a:lstStyle/>
          <a:p>
            <a:r>
              <a:rPr lang="en-US" sz="4000" dirty="0"/>
              <a:t>Microsoft’s training content on Azure topics is good, with </a:t>
            </a:r>
            <a:r>
              <a:rPr lang="en-US" sz="4000" b="1" dirty="0"/>
              <a:t>in-browser free sandboxes.</a:t>
            </a:r>
          </a:p>
          <a:p>
            <a:pPr lvl="1"/>
            <a:r>
              <a:rPr lang="en-US" sz="3600" b="1" dirty="0"/>
              <a:t>Actual</a:t>
            </a:r>
            <a:r>
              <a:rPr lang="en-US" sz="3600" dirty="0"/>
              <a:t> Azure resources, for free!</a:t>
            </a:r>
          </a:p>
          <a:p>
            <a:r>
              <a:rPr lang="en-US" sz="4000" dirty="0"/>
              <a:t>Demo the exam experience</a:t>
            </a:r>
          </a:p>
          <a:p>
            <a:pPr lvl="1"/>
            <a:r>
              <a:rPr lang="en-US" sz="3600" dirty="0"/>
              <a:t>Become familiar with interface, question types</a:t>
            </a:r>
          </a:p>
          <a:p>
            <a:r>
              <a:rPr lang="en-US" sz="4000" dirty="0"/>
              <a:t>Many certification exams starting soon will have </a:t>
            </a:r>
            <a:r>
              <a:rPr lang="en-US" sz="4000" b="1" dirty="0"/>
              <a:t>free 50-question practice assessments. </a:t>
            </a:r>
          </a:p>
          <a:p>
            <a:pPr lvl="1"/>
            <a:r>
              <a:rPr lang="en-US" sz="3600" dirty="0"/>
              <a:t>Practice exams rolling out in Jan 2023</a:t>
            </a:r>
          </a:p>
          <a:p>
            <a:pPr lvl="1"/>
            <a:r>
              <a:rPr lang="en-US" sz="3600" dirty="0"/>
              <a:t>Try it out with </a:t>
            </a:r>
            <a:r>
              <a:rPr lang="en-US" sz="3600" dirty="0">
                <a:hlinkClick r:id="rId3"/>
              </a:rPr>
              <a:t>Security Fundamentals, SC-900</a:t>
            </a:r>
            <a:endParaRPr lang="en-US" sz="3600" dirty="0"/>
          </a:p>
          <a:p>
            <a:pPr lvl="1"/>
            <a:endParaRPr lang="en-US" sz="3600" dirty="0"/>
          </a:p>
          <a:p>
            <a:pPr lvl="1"/>
            <a:endParaRPr lang="en-US" sz="3600" b="1" dirty="0"/>
          </a:p>
        </p:txBody>
      </p:sp>
    </p:spTree>
    <p:extLst>
      <p:ext uri="{BB962C8B-B14F-4D97-AF65-F5344CB8AC3E}">
        <p14:creationId xmlns:p14="http://schemas.microsoft.com/office/powerpoint/2010/main" val="102409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lnSpcReduction="10000"/>
          </a:bodyPr>
          <a:lstStyle/>
          <a:p>
            <a:r>
              <a:rPr lang="en-US" sz="4400" dirty="0"/>
              <a:t>Study by doing.</a:t>
            </a:r>
          </a:p>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Try to build one, it’s educational.</a:t>
            </a:r>
          </a:p>
          <a:p>
            <a:pPr lvl="1"/>
            <a:r>
              <a:rPr lang="en-US" sz="4000" dirty="0"/>
              <a:t>Invest time in your career.</a:t>
            </a:r>
          </a:p>
          <a:p>
            <a:pPr lvl="1"/>
            <a:r>
              <a:rPr lang="en-US" sz="4000" dirty="0"/>
              <a:t>Have a lab environment installed on your work/home PCs, or use Azure. (Free credits for students, new accounts, from work, etc.)</a:t>
            </a:r>
          </a:p>
          <a:p>
            <a:pPr lvl="2"/>
            <a:r>
              <a:rPr lang="en-US" sz="3600" dirty="0"/>
              <a:t>Use Learn sandboxes or other free labs.</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Autofit/>
          </a:bodyPr>
          <a:lstStyle/>
          <a:p>
            <a:r>
              <a:rPr lang="en-US" sz="4400" dirty="0"/>
              <a:t>Do not study </a:t>
            </a:r>
            <a:r>
              <a:rPr lang="en-US" sz="4400" i="1" dirty="0"/>
              <a:t>only</a:t>
            </a:r>
            <a:r>
              <a:rPr lang="en-US" sz="4400" dirty="0"/>
              <a:t> by reading books/online.</a:t>
            </a:r>
          </a:p>
          <a:p>
            <a:r>
              <a:rPr lang="en-US" sz="4400" dirty="0"/>
              <a:t>Use practice questions to find weak spots.</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Constraints on Writers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20</a:t>
            </a:fld>
            <a:endParaRPr lang="en-US"/>
          </a:p>
        </p:txBody>
      </p:sp>
      <p:sp>
        <p:nvSpPr>
          <p:cNvPr id="6" name="Title 4"/>
          <p:cNvSpPr txBox="1">
            <a:spLocks/>
          </p:cNvSpPr>
          <p:nvPr/>
        </p:nvSpPr>
        <p:spPr>
          <a:xfrm>
            <a:off x="282690" y="610486"/>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p>
          <a:p>
            <a:pPr marL="1028700" lvl="1" indent="-571500">
              <a:buFont typeface="Arial" panose="020B0604020202020204" pitchFamily="34" charset="0"/>
              <a:buChar char="•"/>
            </a:pPr>
            <a:r>
              <a:rPr lang="en-US" sz="3600"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exam writers can't make stuff up.</a:t>
            </a:r>
            <a:r>
              <a:rPr lang="en-US" b="0" dirty="0">
                <a:solidFill>
                  <a:schemeClr val="tx1"/>
                </a:solidFill>
                <a:latin typeface="+mn-lt"/>
              </a:rPr>
              <a:t> </a:t>
            </a:r>
          </a:p>
          <a:p>
            <a:pPr marL="1028700" lvl="1" indent="-571500">
              <a:buFont typeface="Arial" panose="020B0604020202020204" pitchFamily="34" charset="0"/>
              <a:buChar char="•"/>
            </a:pPr>
            <a:r>
              <a:rPr lang="en-US" sz="3600" b="0" dirty="0">
                <a:solidFill>
                  <a:schemeClr val="tx1"/>
                </a:solidFill>
                <a:latin typeface="+mn-lt"/>
              </a:rPr>
              <a:t>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such thing as “CHECKSUM Recovery Model</a:t>
            </a:r>
            <a:r>
              <a:rPr lang="en-US" sz="4000" dirty="0"/>
              <a:t>,”</a:t>
            </a:r>
            <a:r>
              <a:rPr lang="en-US" sz="4000" b="0" dirty="0">
                <a:solidFill>
                  <a:schemeClr val="tx1"/>
                </a:solidFill>
                <a:latin typeface="+mn-lt"/>
              </a:rPr>
              <a:t> so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21</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22</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Distractors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a:p>
        </p:txBody>
      </p:sp>
      <p:sp>
        <p:nvSpPr>
          <p:cNvPr id="6" name="Title 4"/>
          <p:cNvSpPr txBox="1">
            <a:spLocks/>
          </p:cNvSpPr>
          <p:nvPr/>
        </p:nvSpPr>
        <p:spPr>
          <a:xfrm>
            <a:off x="336953" y="762000"/>
            <a:ext cx="11707901"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4E0CD0-A28F-428D-91C8-8C751353859A}"/>
              </a:ext>
            </a:extLst>
          </p:cNvPr>
          <p:cNvSpPr>
            <a:spLocks noGrp="1"/>
          </p:cNvSpPr>
          <p:nvPr>
            <p:ph type="title"/>
          </p:nvPr>
        </p:nvSpPr>
        <p:spPr/>
        <p:txBody>
          <a:bodyPr/>
          <a:lstStyle/>
          <a:p>
            <a:r>
              <a:rPr lang="en-GB" dirty="0"/>
              <a:t>Agenda</a:t>
            </a:r>
          </a:p>
        </p:txBody>
      </p:sp>
      <p:sp>
        <p:nvSpPr>
          <p:cNvPr id="5" name="Content Placeholder 4">
            <a:extLst>
              <a:ext uri="{FF2B5EF4-FFF2-40B4-BE49-F238E27FC236}">
                <a16:creationId xmlns:a16="http://schemas.microsoft.com/office/drawing/2014/main" id="{A1CDF206-76BC-4C09-8479-4EFA67E4A444}"/>
              </a:ext>
            </a:extLst>
          </p:cNvPr>
          <p:cNvSpPr>
            <a:spLocks noGrp="1"/>
          </p:cNvSpPr>
          <p:nvPr>
            <p:ph idx="1"/>
          </p:nvPr>
        </p:nvSpPr>
        <p:spPr/>
        <p:txBody>
          <a:bodyPr>
            <a:normAutofit lnSpcReduction="10000"/>
          </a:bodyPr>
          <a:lstStyle/>
          <a:p>
            <a:r>
              <a:rPr lang="en-US" b="1" dirty="0"/>
              <a:t>What exams try to test</a:t>
            </a:r>
          </a:p>
          <a:p>
            <a:r>
              <a:rPr lang="en-US" b="1" dirty="0"/>
              <a:t>Who exams are for</a:t>
            </a:r>
          </a:p>
          <a:p>
            <a:r>
              <a:rPr lang="en-US" b="1" dirty="0"/>
              <a:t>New Microsoft certs resources</a:t>
            </a:r>
          </a:p>
          <a:p>
            <a:r>
              <a:rPr lang="en-US" b="1" dirty="0"/>
              <a:t>How to prepare for exams</a:t>
            </a:r>
          </a:p>
          <a:p>
            <a:r>
              <a:rPr lang="en-US" b="1" dirty="0"/>
              <a:t>How Exams are Written</a:t>
            </a:r>
          </a:p>
          <a:p>
            <a:r>
              <a:rPr lang="en-US" b="1" dirty="0"/>
              <a:t>Deconstructing the wrong answers</a:t>
            </a:r>
          </a:p>
          <a:p>
            <a:r>
              <a:rPr lang="en-US" b="1" dirty="0"/>
              <a:t>Fun sample exercises</a:t>
            </a:r>
            <a:br>
              <a:rPr lang="en-US" b="1" dirty="0"/>
            </a:br>
            <a:endParaRPr lang="en-US" b="1" dirty="0"/>
          </a:p>
          <a:p>
            <a:r>
              <a:rPr lang="en-US" b="1" dirty="0"/>
              <a:t>Content is not specific to Microsoft</a:t>
            </a:r>
          </a:p>
        </p:txBody>
      </p:sp>
    </p:spTree>
    <p:extLst>
      <p:ext uri="{BB962C8B-B14F-4D97-AF65-F5344CB8AC3E}">
        <p14:creationId xmlns:p14="http://schemas.microsoft.com/office/powerpoint/2010/main" val="2682467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 construction to deconstruct</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4061995" y="479604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417757" y="2815052"/>
            <a:ext cx="69315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47025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a:t>
            </a:r>
          </a:p>
        </p:txBody>
      </p:sp>
      <p:sp>
        <p:nvSpPr>
          <p:cNvPr id="3" name="Content Placeholder 2"/>
          <p:cNvSpPr>
            <a:spLocks noGrp="1"/>
          </p:cNvSpPr>
          <p:nvPr>
            <p:ph idx="1"/>
          </p:nvPr>
        </p:nvSpPr>
        <p:spPr>
          <a:xfrm>
            <a:off x="609600" y="990603"/>
            <a:ext cx="10972800" cy="5305422"/>
          </a:xfrm>
        </p:spPr>
        <p:txBody>
          <a:bodyPr>
            <a:normAutofit fontScale="85000" lnSpcReduction="10000"/>
          </a:bodyPr>
          <a:lstStyle/>
          <a:p>
            <a:pPr>
              <a:lnSpc>
                <a:spcPct val="120000"/>
              </a:lnSpc>
              <a:spcBef>
                <a:spcPts val="0"/>
              </a:spcBef>
            </a:pPr>
            <a:r>
              <a:rPr lang="en-US" sz="3700" dirty="0"/>
              <a:t>You are a European travel planner.</a:t>
            </a:r>
          </a:p>
          <a:p>
            <a:pPr>
              <a:lnSpc>
                <a:spcPct val="120000"/>
              </a:lnSpc>
              <a:spcBef>
                <a:spcPts val="0"/>
              </a:spcBef>
            </a:pPr>
            <a:r>
              <a:rPr lang="en-US" sz="3700" dirty="0"/>
              <a:t>Your client wants to plan a vacation in the Schengen Area. The countries must be in the European Union and use the Euro as currency. </a:t>
            </a:r>
          </a:p>
          <a:p>
            <a:pPr>
              <a:lnSpc>
                <a:spcPct val="120000"/>
              </a:lnSpc>
              <a:spcBef>
                <a:spcPts val="0"/>
              </a:spcBef>
            </a:pPr>
            <a:r>
              <a:rPr lang="en-US" sz="3700" dirty="0"/>
              <a:t>You need to choose an itinerary for your client’s vacation.</a:t>
            </a:r>
          </a:p>
          <a:p>
            <a:pPr>
              <a:lnSpc>
                <a:spcPct val="120000"/>
              </a:lnSpc>
              <a:spcBef>
                <a:spcPts val="0"/>
              </a:spcBef>
            </a:pPr>
            <a:r>
              <a:rPr lang="en-US" sz="3700" dirty="0"/>
              <a:t>Which country must you not choose?</a:t>
            </a:r>
          </a:p>
          <a:p>
            <a:pPr marL="0" indent="0">
              <a:lnSpc>
                <a:spcPct val="120000"/>
              </a:lnSpc>
              <a:spcBef>
                <a:spcPts val="0"/>
              </a:spcBef>
              <a:buNone/>
            </a:pPr>
            <a:endParaRPr lang="en-US" dirty="0"/>
          </a:p>
          <a:p>
            <a:pPr>
              <a:lnSpc>
                <a:spcPct val="120000"/>
              </a:lnSpc>
              <a:spcBef>
                <a:spcPts val="0"/>
              </a:spcBef>
            </a:pPr>
            <a:r>
              <a:rPr lang="en-US" dirty="0"/>
              <a:t>A. 	Germany</a:t>
            </a:r>
          </a:p>
          <a:p>
            <a:pPr>
              <a:lnSpc>
                <a:spcPct val="120000"/>
              </a:lnSpc>
              <a:spcBef>
                <a:spcPts val="0"/>
              </a:spcBef>
            </a:pPr>
            <a:r>
              <a:rPr lang="en-US" dirty="0"/>
              <a:t>B. 	Denmark</a:t>
            </a:r>
          </a:p>
          <a:p>
            <a:pPr>
              <a:lnSpc>
                <a:spcPct val="120000"/>
              </a:lnSpc>
              <a:spcBef>
                <a:spcPts val="0"/>
              </a:spcBef>
            </a:pPr>
            <a:r>
              <a:rPr lang="en-US" dirty="0"/>
              <a:t>C. 	Croatia</a:t>
            </a:r>
          </a:p>
          <a:p>
            <a:pPr>
              <a:lnSpc>
                <a:spcPct val="120000"/>
              </a:lnSpc>
              <a:spcBef>
                <a:spcPts val="0"/>
              </a:spcBef>
            </a:pPr>
            <a:r>
              <a:rPr lang="en-US" dirty="0"/>
              <a:t>D. 	Portugal</a:t>
            </a:r>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804436" y="5690919"/>
            <a:ext cx="2043695"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824459" y="5286770"/>
            <a:ext cx="2023672"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7994754" y="2026253"/>
            <a:ext cx="3038007"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977454" y="496124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4841824" y="2565899"/>
            <a:ext cx="391243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824459" y="3012919"/>
            <a:ext cx="2983043"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44DABF22-EA19-1EB0-4D96-5005C6326DE7}"/>
              </a:ext>
              <a:ext uri="{C183D7F6-B498-43B3-948B-1728B52AA6E4}">
                <adec:decorative xmlns:adec="http://schemas.microsoft.com/office/drawing/2017/decorative" val="1"/>
              </a:ext>
            </a:extLst>
          </p:cNvPr>
          <p:cNvCxnSpPr>
            <a:cxnSpLocks/>
          </p:cNvCxnSpPr>
          <p:nvPr/>
        </p:nvCxnSpPr>
        <p:spPr>
          <a:xfrm flipV="1">
            <a:off x="609600" y="4527030"/>
            <a:ext cx="0" cy="1768995"/>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C76640F6-EBC8-4AC5-C602-D5915222FA07}"/>
              </a:ext>
            </a:extLst>
          </p:cNvPr>
          <p:cNvSpPr txBox="1"/>
          <p:nvPr/>
        </p:nvSpPr>
        <p:spPr>
          <a:xfrm>
            <a:off x="2968326" y="5381547"/>
            <a:ext cx="5591082" cy="369332"/>
          </a:xfrm>
          <a:prstGeom prst="rect">
            <a:avLst/>
          </a:prstGeom>
          <a:noFill/>
        </p:spPr>
        <p:txBody>
          <a:bodyPr wrap="none" rtlCol="0">
            <a:spAutoFit/>
          </a:bodyPr>
          <a:lstStyle/>
          <a:p>
            <a:r>
              <a:rPr lang="en-US" dirty="0"/>
              <a:t>&lt;- Joined the EU, €, and Schengen area on January 1 2023</a:t>
            </a:r>
          </a:p>
        </p:txBody>
      </p:sp>
      <p:sp>
        <p:nvSpPr>
          <p:cNvPr id="35" name="Action Button: Help 34">
            <a:hlinkClick r:id="" action="ppaction://noaction" highlightClick="1"/>
            <a:extLst>
              <a:ext uri="{FF2B5EF4-FFF2-40B4-BE49-F238E27FC236}">
                <a16:creationId xmlns:a16="http://schemas.microsoft.com/office/drawing/2014/main" id="{DDC0B58E-74A9-90DE-336C-A3286511069C}"/>
              </a:ext>
            </a:extLst>
          </p:cNvPr>
          <p:cNvSpPr/>
          <p:nvPr/>
        </p:nvSpPr>
        <p:spPr>
          <a:xfrm>
            <a:off x="4397836" y="4934527"/>
            <a:ext cx="447421" cy="385485"/>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2" presetClass="entr" presetSubtype="4"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1000"/>
                                        <p:tgtEl>
                                          <p:spTgt spid="35"/>
                                        </p:tgtEl>
                                      </p:cBhvr>
                                    </p:animEffect>
                                    <p:anim calcmode="lin" valueType="num">
                                      <p:cBhvr>
                                        <p:cTn id="32" dur="1000" fill="hold"/>
                                        <p:tgtEl>
                                          <p:spTgt spid="35"/>
                                        </p:tgtEl>
                                        <p:attrNameLst>
                                          <p:attrName>ppt_x</p:attrName>
                                        </p:attrNameLst>
                                      </p:cBhvr>
                                      <p:tavLst>
                                        <p:tav tm="0">
                                          <p:val>
                                            <p:strVal val="#ppt_x"/>
                                          </p:val>
                                        </p:tav>
                                        <p:tav tm="100000">
                                          <p:val>
                                            <p:strVal val="#ppt_x"/>
                                          </p:val>
                                        </p:tav>
                                      </p:tavLst>
                                    </p:anim>
                                    <p:anim calcmode="lin" valueType="num">
                                      <p:cBhvr>
                                        <p:cTn id="3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8" grpId="0"/>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a:xfrm>
            <a:off x="609599" y="990603"/>
            <a:ext cx="11332029" cy="5867397"/>
          </a:xfrm>
        </p:spPr>
        <p:txBody>
          <a:bodyPr>
            <a:normAutofit/>
          </a:bodyPr>
          <a:lstStyle/>
          <a:p>
            <a:r>
              <a:rPr lang="en-US" sz="3200" dirty="0"/>
              <a:t>Certified employees are </a:t>
            </a:r>
            <a:r>
              <a:rPr lang="en-US" sz="3200" b="1" dirty="0"/>
              <a:t>17% more productive</a:t>
            </a:r>
            <a:r>
              <a:rPr lang="en-US" sz="3200" dirty="0"/>
              <a:t>.</a:t>
            </a:r>
          </a:p>
          <a:p>
            <a:r>
              <a:rPr lang="en-US" sz="3200" dirty="0"/>
              <a:t>Certified </a:t>
            </a:r>
            <a:r>
              <a:rPr lang="en-US" sz="3200" b="1" dirty="0"/>
              <a:t>reduce unplanned downtime </a:t>
            </a:r>
            <a:r>
              <a:rPr lang="en-US" sz="3200" dirty="0"/>
              <a:t>by 56%.</a:t>
            </a:r>
          </a:p>
          <a:p>
            <a:r>
              <a:rPr lang="en-US" sz="3200" dirty="0"/>
              <a:t>Certified employees are generally more satisfied with their jobs and </a:t>
            </a:r>
            <a:r>
              <a:rPr lang="en-US" sz="3200" b="1" dirty="0"/>
              <a:t>enjoy tenures that are 15% longer </a:t>
            </a:r>
            <a:r>
              <a:rPr lang="en-US" sz="3200" dirty="0"/>
              <a:t>than uncertified.</a:t>
            </a:r>
          </a:p>
          <a:p>
            <a:r>
              <a:rPr lang="en-US" sz="3200" dirty="0"/>
              <a:t>60% of employers use certs to </a:t>
            </a:r>
            <a:r>
              <a:rPr lang="en-US" sz="3200" b="1" dirty="0"/>
              <a:t>confirm</a:t>
            </a:r>
            <a:r>
              <a:rPr lang="en-US" sz="3200" dirty="0"/>
              <a:t> expertise.</a:t>
            </a:r>
          </a:p>
          <a:p>
            <a:r>
              <a:rPr lang="en-US" sz="3200" dirty="0"/>
              <a:t>Certified IT Pros get </a:t>
            </a:r>
            <a:r>
              <a:rPr lang="en-US" sz="3200" b="1" dirty="0"/>
              <a:t>promoted 50% faster </a:t>
            </a:r>
            <a:r>
              <a:rPr lang="en-US" sz="3200" dirty="0"/>
              <a:t>than non-certified.</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r>
              <a:rPr lang="en-US" sz="1000" dirty="0"/>
              <a:t>MICROSOFT CERTIFICATIONS DATA SHEET Ten reasons to earn a Microsoft Certification </a:t>
            </a:r>
            <a:r>
              <a:rPr lang="en-US" sz="1000" dirty="0">
                <a:hlinkClick r:id="rId5"/>
              </a:rPr>
              <a:t>https://query.prod.cms.rt.microsoft.com/cms/api/am/binary/RE4FRd2</a:t>
            </a:r>
            <a:endParaRPr lang="en-US" sz="1000" dirty="0"/>
          </a:p>
          <a:p>
            <a:pPr marL="0" indent="0">
              <a:buNone/>
            </a:pP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3</a:t>
            </a:r>
          </a:p>
        </p:txBody>
      </p:sp>
      <p:sp>
        <p:nvSpPr>
          <p:cNvPr id="3" name="Content Placeholder 2"/>
          <p:cNvSpPr>
            <a:spLocks noGrp="1"/>
          </p:cNvSpPr>
          <p:nvPr>
            <p:ph idx="1"/>
          </p:nvPr>
        </p:nvSpPr>
        <p:spPr>
          <a:xfrm>
            <a:off x="609600" y="990603"/>
            <a:ext cx="10972800" cy="5305422"/>
          </a:xfrm>
        </p:spPr>
        <p:txBody>
          <a:bodyPr>
            <a:normAutofit fontScale="85000" lnSpcReduction="20000"/>
          </a:bodyPr>
          <a:lstStyle/>
          <a:p>
            <a:pPr>
              <a:lnSpc>
                <a:spcPct val="120000"/>
              </a:lnSpc>
              <a:spcBef>
                <a:spcPts val="0"/>
              </a:spcBef>
            </a:pPr>
            <a:r>
              <a:rPr lang="en-US" sz="3700" dirty="0"/>
              <a:t>You are a photographer for a nature magazine.</a:t>
            </a:r>
          </a:p>
          <a:p>
            <a:pPr>
              <a:lnSpc>
                <a:spcPct val="120000"/>
              </a:lnSpc>
              <a:spcBef>
                <a:spcPts val="0"/>
              </a:spcBef>
            </a:pPr>
            <a:r>
              <a:rPr lang="en-US" sz="3700" dirty="0"/>
              <a:t>You must choose an island with a human population of at least 1 million. It must be among the Top 10 islands by size and home to a mountain in the Top 50 tallest peaks. </a:t>
            </a:r>
          </a:p>
          <a:p>
            <a:pPr>
              <a:lnSpc>
                <a:spcPct val="120000"/>
              </a:lnSpc>
              <a:spcBef>
                <a:spcPts val="0"/>
              </a:spcBef>
            </a:pPr>
            <a:r>
              <a:rPr lang="en-US" sz="3700" dirty="0"/>
              <a:t>You need to choose an island for an upcoming nature documentary.</a:t>
            </a:r>
          </a:p>
          <a:p>
            <a:pPr>
              <a:lnSpc>
                <a:spcPct val="120000"/>
              </a:lnSpc>
              <a:spcBef>
                <a:spcPts val="0"/>
              </a:spcBef>
            </a:pPr>
            <a:r>
              <a:rPr lang="en-US" sz="3700" dirty="0"/>
              <a:t>Which island should you choose?</a:t>
            </a:r>
          </a:p>
          <a:p>
            <a:pPr marL="0" indent="0">
              <a:lnSpc>
                <a:spcPct val="120000"/>
              </a:lnSpc>
              <a:spcBef>
                <a:spcPts val="0"/>
              </a:spcBef>
              <a:buNone/>
            </a:pPr>
            <a:endParaRPr lang="en-US" dirty="0"/>
          </a:p>
          <a:p>
            <a:pPr>
              <a:lnSpc>
                <a:spcPct val="120000"/>
              </a:lnSpc>
              <a:spcBef>
                <a:spcPts val="0"/>
              </a:spcBef>
            </a:pPr>
            <a:r>
              <a:rPr lang="en-US" dirty="0"/>
              <a:t>A.	Honshu 	 </a:t>
            </a:r>
          </a:p>
          <a:p>
            <a:pPr>
              <a:lnSpc>
                <a:spcPct val="120000"/>
              </a:lnSpc>
              <a:spcBef>
                <a:spcPts val="0"/>
              </a:spcBef>
            </a:pPr>
            <a:r>
              <a:rPr lang="en-US" dirty="0"/>
              <a:t>B.     Madagascar</a:t>
            </a:r>
          </a:p>
          <a:p>
            <a:pPr>
              <a:lnSpc>
                <a:spcPct val="120000"/>
              </a:lnSpc>
              <a:spcBef>
                <a:spcPts val="0"/>
              </a:spcBef>
            </a:pPr>
            <a:r>
              <a:rPr lang="en-US" dirty="0"/>
              <a:t>C.    	Iceland</a:t>
            </a:r>
          </a:p>
          <a:p>
            <a:pPr>
              <a:lnSpc>
                <a:spcPct val="120000"/>
              </a:lnSpc>
              <a:spcBef>
                <a:spcPts val="0"/>
              </a:spcBef>
            </a:pPr>
            <a:r>
              <a:rPr lang="en-US" dirty="0"/>
              <a:t>D.     Victoria Island</a:t>
            </a:r>
          </a:p>
          <a:p>
            <a:pPr>
              <a:lnSpc>
                <a:spcPct val="120000"/>
              </a:lnSpc>
              <a:spcBef>
                <a:spcPts val="0"/>
              </a:spcBef>
            </a:pPr>
            <a:endParaRPr lang="en-US"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839449" y="2414566"/>
            <a:ext cx="251834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1826" y="5630798"/>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4032354" y="450671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08FEA1EB-0066-663C-AABE-1C6FFF845D65}"/>
              </a:ext>
              <a:ext uri="{C183D7F6-B498-43B3-948B-1728B52AA6E4}">
                <adec:decorative xmlns:adec="http://schemas.microsoft.com/office/drawing/2017/decorative" val="1"/>
              </a:ext>
            </a:extLst>
          </p:cNvPr>
          <p:cNvCxnSpPr>
            <a:cxnSpLocks/>
          </p:cNvCxnSpPr>
          <p:nvPr/>
        </p:nvCxnSpPr>
        <p:spPr>
          <a:xfrm flipH="1">
            <a:off x="6366821" y="2865792"/>
            <a:ext cx="344773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8C290418-5F47-BA40-E8E0-60088A3FE74A}"/>
              </a:ext>
              <a:ext uri="{C183D7F6-B498-43B3-948B-1728B52AA6E4}">
                <adec:decorative xmlns:adec="http://schemas.microsoft.com/office/drawing/2017/decorative" val="1"/>
              </a:ext>
            </a:extLst>
          </p:cNvPr>
          <p:cNvCxnSpPr/>
          <p:nvPr/>
        </p:nvCxnSpPr>
        <p:spPr>
          <a:xfrm flipH="1" flipV="1">
            <a:off x="1601826" y="5259871"/>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0D5FFBCD-F76C-071D-166E-D5234476C3E5}"/>
              </a:ext>
              <a:ext uri="{C183D7F6-B498-43B3-948B-1728B52AA6E4}">
                <adec:decorative xmlns:adec="http://schemas.microsoft.com/office/drawing/2017/decorative" val="1"/>
              </a:ext>
            </a:extLst>
          </p:cNvPr>
          <p:cNvCxnSpPr/>
          <p:nvPr/>
        </p:nvCxnSpPr>
        <p:spPr>
          <a:xfrm flipH="1">
            <a:off x="1601826" y="596973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FEFDA20E-F38F-D3D2-E772-3CEB2DEC4044}"/>
              </a:ext>
              <a:ext uri="{C183D7F6-B498-43B3-948B-1728B52AA6E4}">
                <adec:decorative xmlns:adec="http://schemas.microsoft.com/office/drawing/2017/decorative" val="1"/>
              </a:ext>
            </a:extLst>
          </p:cNvPr>
          <p:cNvCxnSpPr>
            <a:cxnSpLocks/>
          </p:cNvCxnSpPr>
          <p:nvPr/>
        </p:nvCxnSpPr>
        <p:spPr>
          <a:xfrm flipH="1">
            <a:off x="7311200" y="2414566"/>
            <a:ext cx="3961403"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4561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5</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650040"/>
          </a:xfrm>
        </p:spPr>
        <p:txBody>
          <a:bodyPr>
            <a:normAutofit lnSpcReduction="100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athletics program. You must choose a new varsity sport that uses spherical balls. The sport must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Football (or Soccer…)</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6</a:t>
            </a:r>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524858" y="5464353"/>
            <a:ext cx="309211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7" y="4558810"/>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7" y="5965140"/>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3750311"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789450" y="3335313"/>
            <a:ext cx="1698917"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272889" y="2812210"/>
            <a:ext cx="293541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5038565" y="4821409"/>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391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2914022" y="3158376"/>
            <a:ext cx="30801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3" name="Content Placeholder 2"/>
          <p:cNvSpPr>
            <a:spLocks noGrp="1"/>
          </p:cNvSpPr>
          <p:nvPr>
            <p:ph idx="1"/>
          </p:nvPr>
        </p:nvSpPr>
        <p:spPr>
          <a:xfrm>
            <a:off x="711200" y="1020583"/>
            <a:ext cx="10972800" cy="5363898"/>
          </a:xfrm>
        </p:spPr>
        <p:txBody>
          <a:bodyPr>
            <a:normAutofit fontScale="92500"/>
          </a:bodyPr>
          <a:lstStyle/>
          <a:p>
            <a:pPr>
              <a:lnSpc>
                <a:spcPct val="120000"/>
              </a:lnSpc>
              <a:spcBef>
                <a:spcPts val="0"/>
              </a:spcBef>
            </a:pPr>
            <a:r>
              <a:rPr lang="en-US" sz="3200" dirty="0"/>
              <a:t>You are the biologist at a natural freshwater wetland preserve.</a:t>
            </a:r>
          </a:p>
          <a:p>
            <a:pPr>
              <a:lnSpc>
                <a:spcPct val="120000"/>
              </a:lnSpc>
              <a:spcBef>
                <a:spcPts val="0"/>
              </a:spcBef>
            </a:pPr>
            <a:r>
              <a:rPr lang="en-US" sz="3200" dirty="0"/>
              <a:t>You have been instructed to reduce the local mosquito population. You must choose an animal that predates on mosquitos in the larval stage.</a:t>
            </a:r>
          </a:p>
          <a:p>
            <a:pPr>
              <a:lnSpc>
                <a:spcPct val="120000"/>
              </a:lnSpc>
              <a:spcBef>
                <a:spcPts val="0"/>
              </a:spcBef>
            </a:pPr>
            <a:r>
              <a:rPr lang="en-US" sz="3200" dirty="0"/>
              <a:t>You need to choose a natural mosquito predator.</a:t>
            </a:r>
          </a:p>
          <a:p>
            <a:pPr>
              <a:lnSpc>
                <a:spcPct val="120000"/>
              </a:lnSpc>
              <a:spcBef>
                <a:spcPts val="0"/>
              </a:spcBef>
            </a:pPr>
            <a:r>
              <a:rPr lang="en-US" sz="3200" dirty="0"/>
              <a:t>Which animal should you choose?</a:t>
            </a:r>
          </a:p>
          <a:p>
            <a:pPr>
              <a:lnSpc>
                <a:spcPct val="120000"/>
              </a:lnSpc>
              <a:spcBef>
                <a:spcPts val="0"/>
              </a:spcBef>
            </a:pPr>
            <a:r>
              <a:rPr lang="en-US" dirty="0"/>
              <a:t>A. 	Vermilion snapper (</a:t>
            </a:r>
            <a:r>
              <a:rPr lang="en-US" i="1" dirty="0" err="1"/>
              <a:t>rhomboplites</a:t>
            </a:r>
            <a:r>
              <a:rPr lang="en-US" i="1" dirty="0"/>
              <a:t> </a:t>
            </a:r>
            <a:r>
              <a:rPr lang="en-US" i="1" dirty="0" err="1"/>
              <a:t>aurorubens</a:t>
            </a:r>
            <a:r>
              <a:rPr lang="en-US" i="1" dirty="0"/>
              <a:t>)</a:t>
            </a:r>
            <a:endParaRPr lang="en-US" dirty="0"/>
          </a:p>
          <a:p>
            <a:pPr>
              <a:lnSpc>
                <a:spcPct val="120000"/>
              </a:lnSpc>
              <a:spcBef>
                <a:spcPts val="0"/>
              </a:spcBef>
            </a:pPr>
            <a:r>
              <a:rPr lang="en-US" dirty="0"/>
              <a:t>B. 	Purple martin (</a:t>
            </a:r>
            <a:r>
              <a:rPr lang="en-US" i="1" dirty="0" err="1"/>
              <a:t>progne</a:t>
            </a:r>
            <a:r>
              <a:rPr lang="en-US" i="1" dirty="0"/>
              <a:t> </a:t>
            </a:r>
            <a:r>
              <a:rPr lang="en-US" i="1" dirty="0" err="1"/>
              <a:t>subis</a:t>
            </a:r>
            <a:r>
              <a:rPr lang="en-US" i="1" dirty="0"/>
              <a:t>)</a:t>
            </a:r>
            <a:endParaRPr lang="en-US" dirty="0"/>
          </a:p>
          <a:p>
            <a:pPr>
              <a:lnSpc>
                <a:spcPct val="120000"/>
              </a:lnSpc>
              <a:spcBef>
                <a:spcPts val="0"/>
              </a:spcBef>
            </a:pPr>
            <a:r>
              <a:rPr lang="en-US" dirty="0"/>
              <a:t>C. 	Brown Bats (</a:t>
            </a:r>
            <a:r>
              <a:rPr lang="en-US" i="1" dirty="0" err="1"/>
              <a:t>ptesicus</a:t>
            </a:r>
            <a:r>
              <a:rPr lang="en-US" i="1" dirty="0"/>
              <a:t> </a:t>
            </a:r>
            <a:r>
              <a:rPr lang="en-US" i="1" dirty="0" err="1"/>
              <a:t>fuscus</a:t>
            </a:r>
            <a:r>
              <a:rPr lang="en-US" dirty="0"/>
              <a:t>)</a:t>
            </a:r>
          </a:p>
          <a:p>
            <a:pPr>
              <a:lnSpc>
                <a:spcPct val="120000"/>
              </a:lnSpc>
              <a:spcBef>
                <a:spcPts val="0"/>
              </a:spcBef>
            </a:pPr>
            <a:r>
              <a:rPr lang="en-US" dirty="0"/>
              <a:t>D. 	Mosquitofish (</a:t>
            </a:r>
            <a:r>
              <a:rPr lang="en-US" i="1" dirty="0"/>
              <a:t>gambusia </a:t>
            </a:r>
            <a:r>
              <a:rPr lang="en-US" i="1" dirty="0" err="1"/>
              <a:t>affinis</a:t>
            </a:r>
            <a:r>
              <a:rPr lang="en-US" dirty="0"/>
              <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8</a:t>
            </a:r>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447369" y="5090461"/>
            <a:ext cx="4832851"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6515617" y="583741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F37C88-D6E3-CC6D-87A4-8F2E8137BD45}"/>
              </a:ext>
              <a:ext uri="{C183D7F6-B498-43B3-948B-1728B52AA6E4}">
                <adec:decorative xmlns:adec="http://schemas.microsoft.com/office/drawing/2017/decorative" val="1"/>
              </a:ext>
            </a:extLst>
          </p:cNvPr>
          <p:cNvCxnSpPr>
            <a:cxnSpLocks/>
          </p:cNvCxnSpPr>
          <p:nvPr/>
        </p:nvCxnSpPr>
        <p:spPr>
          <a:xfrm flipH="1">
            <a:off x="1447369" y="5564408"/>
            <a:ext cx="4832851"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1E424FD-50F8-E2EB-A4E4-41FA91BCAD4F}"/>
              </a:ext>
              <a:ext uri="{C183D7F6-B498-43B3-948B-1728B52AA6E4}">
                <adec:decorative xmlns:adec="http://schemas.microsoft.com/office/drawing/2017/decorative" val="1"/>
              </a:ext>
            </a:extLst>
          </p:cNvPr>
          <p:cNvCxnSpPr>
            <a:cxnSpLocks/>
          </p:cNvCxnSpPr>
          <p:nvPr/>
        </p:nvCxnSpPr>
        <p:spPr>
          <a:xfrm flipH="1">
            <a:off x="6515616" y="1531629"/>
            <a:ext cx="200538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05C1B4BD-7E00-9929-4994-4D3893C74649}"/>
              </a:ext>
              <a:ext uri="{C183D7F6-B498-43B3-948B-1728B52AA6E4}">
                <adec:decorative xmlns:adec="http://schemas.microsoft.com/office/drawing/2017/decorative" val="1"/>
              </a:ext>
            </a:extLst>
          </p:cNvPr>
          <p:cNvCxnSpPr>
            <a:cxnSpLocks/>
          </p:cNvCxnSpPr>
          <p:nvPr/>
        </p:nvCxnSpPr>
        <p:spPr>
          <a:xfrm flipH="1">
            <a:off x="1524209" y="4628193"/>
            <a:ext cx="6856116"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6" name="Action Button: Help 25">
            <a:hlinkClick r:id="" action="ppaction://noaction" highlightClick="1"/>
            <a:extLst>
              <a:ext uri="{FF2B5EF4-FFF2-40B4-BE49-F238E27FC236}">
                <a16:creationId xmlns:a16="http://schemas.microsoft.com/office/drawing/2014/main" id="{F8DDA103-188B-CF76-17DC-910723261015}"/>
              </a:ext>
            </a:extLst>
          </p:cNvPr>
          <p:cNvSpPr/>
          <p:nvPr/>
        </p:nvSpPr>
        <p:spPr>
          <a:xfrm>
            <a:off x="6375409" y="5371665"/>
            <a:ext cx="447421" cy="385485"/>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ction Button: Help 27">
            <a:hlinkClick r:id="" action="ppaction://noaction" highlightClick="1"/>
            <a:extLst>
              <a:ext uri="{FF2B5EF4-FFF2-40B4-BE49-F238E27FC236}">
                <a16:creationId xmlns:a16="http://schemas.microsoft.com/office/drawing/2014/main" id="{389CBC24-99BC-3ECF-D42E-97187FF2648D}"/>
              </a:ext>
            </a:extLst>
          </p:cNvPr>
          <p:cNvSpPr/>
          <p:nvPr/>
        </p:nvSpPr>
        <p:spPr>
          <a:xfrm>
            <a:off x="6375409" y="4871931"/>
            <a:ext cx="447421" cy="385485"/>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ppt_x"/>
                                          </p:val>
                                        </p:tav>
                                        <p:tav tm="100000">
                                          <p:val>
                                            <p:strVal val="#ppt_x"/>
                                          </p:val>
                                        </p:tav>
                                      </p:tavLst>
                                    </p:anim>
                                    <p:anim calcmode="lin" valueType="num">
                                      <p:cBhvr additive="base">
                                        <p:cTn id="29" dur="500" fill="hold"/>
                                        <p:tgtEl>
                                          <p:spTgt spid="26"/>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ppt_x"/>
                                          </p:val>
                                        </p:tav>
                                        <p:tav tm="100000">
                                          <p:val>
                                            <p:strVal val="#ppt_x"/>
                                          </p:val>
                                        </p:tav>
                                      </p:tavLst>
                                    </p:anim>
                                    <p:anim calcmode="lin" valueType="num">
                                      <p:cBhvr additive="base">
                                        <p:cTn id="3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P spid="2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barrels. The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9</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47</a:t>
            </a:fld>
            <a:endParaRPr lang="en-US" dirty="0"/>
          </a:p>
        </p:txBody>
      </p:sp>
      <p:sp>
        <p:nvSpPr>
          <p:cNvPr id="6" name="Title 4"/>
          <p:cNvSpPr txBox="1">
            <a:spLocks/>
          </p:cNvSpPr>
          <p:nvPr/>
        </p:nvSpPr>
        <p:spPr>
          <a:xfrm>
            <a:off x="446410" y="1116702"/>
            <a:ext cx="11604075"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8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8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800" b="0" dirty="0">
                <a:solidFill>
                  <a:schemeClr val="tx1"/>
                </a:solidFill>
                <a:latin typeface="+mn-lt"/>
                <a:hlinkClick r:id="rId2"/>
              </a:rPr>
              <a:t>https://www.sqltact.com/2023/01/so-youre-considering-pursuing.html</a:t>
            </a:r>
          </a:p>
          <a:p>
            <a:pPr marL="285750" indent="-285750">
              <a:buFont typeface="Arial" panose="020B0604020202020204" pitchFamily="34" charset="0"/>
              <a:buChar char="•"/>
            </a:pPr>
            <a:endParaRPr lang="en-US" sz="2800" b="0" dirty="0">
              <a:solidFill>
                <a:schemeClr val="tx1"/>
              </a:solidFill>
              <a:latin typeface="+mn-lt"/>
              <a:hlinkClick r:id="rId3"/>
            </a:endParaRPr>
          </a:p>
          <a:p>
            <a:pPr marL="285750" indent="-285750">
              <a:buFont typeface="Arial" panose="020B0604020202020204" pitchFamily="34" charset="0"/>
              <a:buChar char="•"/>
            </a:pPr>
            <a:r>
              <a:rPr lang="en-US" sz="2800" b="0" dirty="0">
                <a:hlinkClick r:id="rId4"/>
              </a:rPr>
              <a:t>https://docs.microsoft.com/certifications/</a:t>
            </a:r>
          </a:p>
          <a:p>
            <a:pPr marL="285750" indent="-285750">
              <a:buFont typeface="Arial" panose="020B0604020202020204" pitchFamily="34" charset="0"/>
              <a:buChar char="•"/>
            </a:pPr>
            <a:r>
              <a:rPr lang="en-US" sz="2800" b="0" dirty="0">
                <a:hlinkClick r:id="rId5"/>
              </a:rPr>
              <a:t>https://docs.microsoft.com/certifications/posts/new-role-based-certification-and-training-is-here</a:t>
            </a:r>
            <a:endParaRPr lang="en-US" sz="2800" b="0" dirty="0"/>
          </a:p>
          <a:p>
            <a:pPr marL="285750" indent="-285750">
              <a:buFont typeface="Arial" panose="020B0604020202020204" pitchFamily="34" charset="0"/>
              <a:buChar char="•"/>
            </a:pPr>
            <a:r>
              <a:rPr lang="en-US" sz="2800" b="0" dirty="0">
                <a:hlinkClick r:id="rId6"/>
              </a:rPr>
              <a:t>https://docs.microsoft.com/certifications/posts/skill-up-and-stand-out-with-new-role-based-training-and-certification</a:t>
            </a:r>
          </a:p>
          <a:p>
            <a:pPr marL="285750" indent="-285750">
              <a:buFont typeface="Arial" panose="020B0604020202020204" pitchFamily="34" charset="0"/>
              <a:buChar char="•"/>
            </a:pPr>
            <a:r>
              <a:rPr lang="en-US" sz="2800" b="0" dirty="0">
                <a:hlinkClick r:id="rId6"/>
              </a:rPr>
              <a:t>https://docs.microsoft.com/certifications/exams/az-900</a:t>
            </a:r>
            <a:endParaRPr lang="en-US" sz="2800" b="0" dirty="0"/>
          </a:p>
          <a:p>
            <a:pPr marL="285750" indent="-285750">
              <a:buFont typeface="Arial" panose="020B0604020202020204" pitchFamily="34" charset="0"/>
              <a:buChar char="•"/>
            </a:pPr>
            <a:endParaRPr lang="en-US" sz="2800" dirty="0">
              <a:hlinkClick r:id="rId7"/>
            </a:endParaRPr>
          </a:p>
          <a:p>
            <a:pPr marL="285750" indent="-285750">
              <a:buFont typeface="Arial" panose="020B0604020202020204" pitchFamily="34" charset="0"/>
              <a:buChar char="•"/>
            </a:pPr>
            <a:r>
              <a:rPr lang="en-US" sz="2800" dirty="0">
                <a:hlinkClick r:id="rId7"/>
              </a:rPr>
              <a:t>Microsoft Learn Blog: </a:t>
            </a:r>
            <a:r>
              <a:rPr lang="en-US" sz="2800" dirty="0"/>
              <a:t>https://techcommunity.microsoft.com/t5/microsoft-learn-blog/bg-p/MicrosoftLearnBlog</a:t>
            </a: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6924973"/>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2022 coming March 2023</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600" dirty="0"/>
              <a:t>When deciding on exam content, SMEs are asked:</a:t>
            </a:r>
            <a:br>
              <a:rPr lang="en-US" sz="3600" dirty="0"/>
            </a:br>
            <a:r>
              <a:rPr lang="en-US" sz="3600" dirty="0"/>
              <a:t>“Is this a skillset that you do regularly?” </a:t>
            </a:r>
            <a:br>
              <a:rPr lang="en-US" sz="3600" dirty="0"/>
            </a:br>
            <a:r>
              <a:rPr lang="en-US" sz="3600" dirty="0"/>
              <a:t>or</a:t>
            </a:r>
            <a:br>
              <a:rPr lang="en-US" sz="3600" dirty="0"/>
            </a:br>
            <a:r>
              <a:rPr lang="en-US" sz="3600" dirty="0"/>
              <a:t>“Is this a skillset you would ask for when hiring?”</a:t>
            </a:r>
            <a:br>
              <a:rPr lang="en-US" sz="3600" dirty="0"/>
            </a:br>
            <a:endParaRPr lang="en-US" sz="3600" dirty="0"/>
          </a:p>
          <a:p>
            <a:r>
              <a:rPr lang="en-US" sz="3600" dirty="0"/>
              <a:t>If a group of worldwide SMEs does not think a feature is important, it’s doesn’t go on the exam.</a:t>
            </a:r>
            <a:br>
              <a:rPr lang="en-US" sz="3600" dirty="0"/>
            </a:br>
            <a:endParaRPr lang="en-US" sz="3600" dirty="0"/>
          </a:p>
          <a:p>
            <a:r>
              <a:rPr lang="en-US" sz="36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Senior Content Developer, Microsoft</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6" name="Text Placeholder 155"/>
          <p:cNvSpPr>
            <a:spLocks noGrp="1"/>
          </p:cNvSpPr>
          <p:nvPr>
            <p:ph type="body" sz="quarter" idx="17"/>
          </p:nvPr>
        </p:nvSpPr>
        <p:spPr>
          <a:xfrm>
            <a:off x="7493073" y="2377342"/>
            <a:ext cx="4698927" cy="3805995"/>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Senior Content Dev, Microsoft Database Docs, Azure SQL DB lead</a:t>
            </a:r>
          </a:p>
          <a:p>
            <a:pPr>
              <a:lnSpc>
                <a:spcPct val="120000"/>
              </a:lnSpc>
            </a:pPr>
            <a:r>
              <a:rPr lang="en-US" sz="2222" dirty="0">
                <a:solidFill>
                  <a:schemeClr val="tx1"/>
                </a:solidFill>
                <a:latin typeface="Roboto" panose="02000000000000000000" pitchFamily="2" charset="0"/>
                <a:ea typeface="Roboto" panose="02000000000000000000" pitchFamily="2" charset="0"/>
              </a:rPr>
              <a:t>DBA Consultant, Manager</a:t>
            </a:r>
          </a:p>
          <a:p>
            <a:pPr>
              <a:lnSpc>
                <a:spcPct val="120000"/>
              </a:lnSpc>
            </a:pPr>
            <a:r>
              <a:rPr lang="en-US" sz="2222" dirty="0">
                <a:solidFill>
                  <a:schemeClr val="tx1"/>
                </a:solidFill>
                <a:latin typeface="Roboto" panose="02000000000000000000" pitchFamily="2" charset="0"/>
                <a:ea typeface="Roboto" panose="02000000000000000000" pitchFamily="2" charset="0"/>
              </a:rPr>
              <a:t>MS Cert exam SME </a:t>
            </a:r>
          </a:p>
          <a:p>
            <a:pPr>
              <a:lnSpc>
                <a:spcPct val="120000"/>
              </a:lnSpc>
            </a:pPr>
            <a:r>
              <a:rPr lang="en-US" sz="2222" dirty="0">
                <a:solidFill>
                  <a:schemeClr val="tx1"/>
                </a:solidFill>
                <a:latin typeface="Roboto" panose="02000000000000000000" pitchFamily="2" charset="0"/>
                <a:ea typeface="Roboto" panose="02000000000000000000" pitchFamily="2" charset="0"/>
              </a:rPr>
              <a:t>Former MSFT MVP, Data Platform </a:t>
            </a:r>
          </a:p>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and 2022. </a:t>
            </a:r>
          </a:p>
        </p:txBody>
      </p:sp>
      <p:sp>
        <p:nvSpPr>
          <p:cNvPr id="157" name="Text Placeholder 156"/>
          <p:cNvSpPr>
            <a:spLocks noGrp="1"/>
          </p:cNvSpPr>
          <p:nvPr>
            <p:ph type="body" sz="quarter" idx="18"/>
          </p:nvPr>
        </p:nvSpPr>
        <p:spPr>
          <a:xfrm>
            <a:off x="1197425" y="5015988"/>
            <a:ext cx="4326538" cy="349246"/>
          </a:xfrm>
        </p:spPr>
        <p:txBody>
          <a:bodyPr>
            <a:noAutofit/>
          </a:bodyPr>
          <a:lstStyle/>
          <a:p>
            <a:r>
              <a:rPr lang="en-US" sz="2400" dirty="0">
                <a:solidFill>
                  <a:schemeClr val="tx1"/>
                </a:solidFill>
                <a:latin typeface="Roboto" panose="02000000000000000000" pitchFamily="2" charset="0"/>
                <a:ea typeface="Roboto" panose="02000000000000000000" pitchFamily="2" charset="0"/>
              </a:rPr>
              <a:t>linkedin.com/in/williamdassaf</a:t>
            </a:r>
          </a:p>
        </p:txBody>
      </p:sp>
      <p:grpSp>
        <p:nvGrpSpPr>
          <p:cNvPr id="94" name="Group 93">
            <a:extLst>
              <a:ext uri="{C183D7F6-B498-43B3-948B-1728B52AA6E4}">
                <adec:decorative xmlns:adec="http://schemas.microsoft.com/office/drawing/2017/decorative" val="1"/>
              </a:ext>
            </a:extLst>
          </p:cNvPr>
          <p:cNvGrpSpPr/>
          <p:nvPr/>
        </p:nvGrpSpPr>
        <p:grpSpPr>
          <a:xfrm>
            <a:off x="801169" y="5037547"/>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3200" dirty="0">
                <a:solidFill>
                  <a:schemeClr val="tx1"/>
                </a:solidFill>
                <a:latin typeface="Roboto" panose="02000000000000000000" pitchFamily="2" charset="0"/>
                <a:ea typeface="Roboto" panose="02000000000000000000" pitchFamily="2" charset="0"/>
              </a:rPr>
              <a:t>SQLTact.com</a:t>
            </a:r>
            <a:endParaRPr lang="en-US" sz="32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20219" y="425796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085" y="432945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and 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SMEs used in all phases of exam development.</a:t>
            </a:r>
          </a:p>
          <a:p>
            <a:r>
              <a:rPr lang="en-US" sz="4000" dirty="0"/>
              <a:t>In Beta and when the exam is live, question success and feedback is analyzed by a </a:t>
            </a:r>
            <a:r>
              <a:rPr lang="en-US" sz="4000" i="1" dirty="0"/>
              <a:t>psychometrician.</a:t>
            </a:r>
          </a:p>
          <a:p>
            <a:r>
              <a:rPr lang="en-US" sz="4000" dirty="0"/>
              <a:t>New product capabilities/features often get a special focus on exams.</a:t>
            </a:r>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Who are exams for?</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Asking a new university grad or entry-level employee to take an advanced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exams </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600" dirty="0"/>
              <a:t>900-level exams: for students and newcomers. </a:t>
            </a:r>
          </a:p>
          <a:p>
            <a:pPr lvl="1">
              <a:lnSpc>
                <a:spcPct val="100000"/>
              </a:lnSpc>
            </a:pPr>
            <a:r>
              <a:rPr lang="en-US" sz="3200" dirty="0"/>
              <a:t>All providers have similar fundamentals exams to drive skills adoption in their platforms or technologies.</a:t>
            </a:r>
          </a:p>
          <a:p>
            <a:pPr>
              <a:lnSpc>
                <a:spcPct val="100000"/>
              </a:lnSpc>
            </a:pPr>
            <a:r>
              <a:rPr lang="en-US" sz="3600" dirty="0"/>
              <a:t>Advanced exams: for 2+ years of real experience.</a:t>
            </a:r>
          </a:p>
          <a:p>
            <a:pPr>
              <a:lnSpc>
                <a:spcPct val="100000"/>
              </a:lnSpc>
            </a:pPr>
            <a:r>
              <a:rPr lang="en-US" sz="3600" dirty="0"/>
              <a:t>Don’t have unrealistic expectations at entry-level, for yourself or your employees.</a:t>
            </a:r>
          </a:p>
          <a:p>
            <a:pPr>
              <a:lnSpc>
                <a:spcPct val="100000"/>
              </a:lnSpc>
            </a:pPr>
            <a:r>
              <a:rPr lang="en-US" sz="3600" dirty="0"/>
              <a:t>Employers should pay exam fees. Even if failed. </a:t>
            </a:r>
          </a:p>
          <a:p>
            <a:pPr>
              <a:lnSpc>
                <a:spcPct val="100000"/>
              </a:lnSpc>
            </a:pPr>
            <a:r>
              <a:rPr lang="en-US" sz="3600" dirty="0"/>
              <a:t>Incentivize taking exams for the right reasons, enable their preparation with resources.</a:t>
            </a:r>
          </a:p>
          <a:p>
            <a:pPr>
              <a:lnSpc>
                <a:spcPct val="100000"/>
              </a:lnSpc>
            </a:pPr>
            <a:endParaRPr lang="en-US" sz="36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Modes of Employee trainings</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lvl="1"/>
            <a:r>
              <a:rPr lang="en-US" sz="4000" dirty="0"/>
              <a:t>Adult learners typically learn best when actively engaged, not just listening.</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8.xml><?xml version="1.0" encoding="utf-8"?>
<a:theme xmlns:a="http://schemas.openxmlformats.org/drawingml/2006/main" name="3_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ertification Saturday 2021 Template.potx" id="{71B40389-7DEB-409E-AB91-D434E6BF2014}" vid="{1923BBD8-0B63-43E8-9D80-B8F99CC4306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4667</TotalTime>
  <Words>6262</Words>
  <Application>Microsoft Office PowerPoint</Application>
  <PresentationFormat>Widescreen</PresentationFormat>
  <Paragraphs>600</Paragraphs>
  <Slides>50</Slides>
  <Notes>35</Notes>
  <HiddenSlides>3</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50</vt:i4>
      </vt:variant>
    </vt:vector>
  </HeadingPairs>
  <TitlesOfParts>
    <vt:vector size="72" baseType="lpstr">
      <vt:lpstr>Arial</vt:lpstr>
      <vt:lpstr>Avenir Next LT Pro</vt:lpstr>
      <vt:lpstr>Calibri</vt:lpstr>
      <vt:lpstr>Calibri Light</vt:lpstr>
      <vt:lpstr>Consolas</vt:lpstr>
      <vt:lpstr>Courier New</vt:lpstr>
      <vt:lpstr>Helvetica Neue</vt:lpstr>
      <vt:lpstr>Lucida Grande</vt:lpstr>
      <vt:lpstr>Raleway</vt:lpstr>
      <vt:lpstr>Roboto</vt:lpstr>
      <vt:lpstr>Segoe UI</vt:lpstr>
      <vt:lpstr>Segoe UI Light</vt:lpstr>
      <vt:lpstr>Speak Pro</vt:lpstr>
      <vt:lpstr>Wingdings</vt:lpstr>
      <vt:lpstr>SQL Server Security for Database Migrations Upgrades</vt:lpstr>
      <vt:lpstr>1_Office Theme</vt:lpstr>
      <vt:lpstr>2_Office Theme</vt:lpstr>
      <vt:lpstr>SQLSaturday Powerpoint - New</vt:lpstr>
      <vt:lpstr>SharePoint Benefits for Marketers - 1 2 13</vt:lpstr>
      <vt:lpstr>Office Theme</vt:lpstr>
      <vt:lpstr>Marquam Theme</vt:lpstr>
      <vt:lpstr>3_Office Theme</vt:lpstr>
      <vt:lpstr>Think Like a Certification Exam</vt:lpstr>
      <vt:lpstr>Pop Quiz</vt:lpstr>
      <vt:lpstr>Agenda</vt:lpstr>
      <vt:lpstr>Certified Technology Professionals</vt:lpstr>
      <vt:lpstr>What Exams Try to Test</vt:lpstr>
      <vt:lpstr>Before and After the exam is live</vt:lpstr>
      <vt:lpstr>Who are exams for?</vt:lpstr>
      <vt:lpstr>Fundamentals exams </vt:lpstr>
      <vt:lpstr>Modes of Employee trainings</vt:lpstr>
      <vt:lpstr>Role-based certs have replaced older certs</vt:lpstr>
      <vt:lpstr>Career Paths</vt:lpstr>
      <vt:lpstr>But Right Now? How?</vt:lpstr>
      <vt:lpstr>Beta Exams</vt:lpstr>
      <vt:lpstr>Certification renewal</vt:lpstr>
      <vt:lpstr>How To Prepare for Cert Exams</vt:lpstr>
      <vt:lpstr>How To Prepare for Cert Exams</vt:lpstr>
      <vt:lpstr>New Microsoft resources</vt:lpstr>
      <vt:lpstr>How To Prepare for Cert Exams</vt:lpstr>
      <vt:lpstr>How To Prepare for Cert Exams</vt:lpstr>
      <vt:lpstr>Constraints on Writers</vt:lpstr>
      <vt:lpstr>Fun With Grammar</vt:lpstr>
      <vt:lpstr>Fun With Grammar</vt:lpstr>
      <vt:lpstr>“Best Practices”</vt:lpstr>
      <vt:lpstr>Writing Distractors</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Understand construction to deconstruct</vt:lpstr>
      <vt:lpstr>Give it a Try</vt:lpstr>
      <vt:lpstr>Remember this?</vt:lpstr>
      <vt:lpstr>Question 2</vt:lpstr>
      <vt:lpstr>Question 3</vt:lpstr>
      <vt:lpstr>Question 4</vt:lpstr>
      <vt:lpstr>Question 5</vt:lpstr>
      <vt:lpstr>Question 6</vt:lpstr>
      <vt:lpstr>Question 7</vt:lpstr>
      <vt:lpstr>Question 8</vt:lpstr>
      <vt:lpstr>Question 9</vt:lpstr>
      <vt:lpstr>Helpful Links</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Assaf</cp:lastModifiedBy>
  <cp:revision>228</cp:revision>
  <dcterms:created xsi:type="dcterms:W3CDTF">2015-09-09T01:48:28Z</dcterms:created>
  <dcterms:modified xsi:type="dcterms:W3CDTF">2023-01-24T09:03:29Z</dcterms:modified>
</cp:coreProperties>
</file>